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82" r:id="rId2"/>
  </p:sldMasterIdLst>
  <p:notesMasterIdLst>
    <p:notesMasterId r:id="rId56"/>
  </p:notesMasterIdLst>
  <p:handoutMasterIdLst>
    <p:handoutMasterId r:id="rId57"/>
  </p:handoutMasterIdLst>
  <p:sldIdLst>
    <p:sldId id="290" r:id="rId3"/>
    <p:sldId id="258" r:id="rId4"/>
    <p:sldId id="259" r:id="rId5"/>
    <p:sldId id="260" r:id="rId6"/>
    <p:sldId id="293" r:id="rId7"/>
    <p:sldId id="261" r:id="rId8"/>
    <p:sldId id="262" r:id="rId9"/>
    <p:sldId id="263" r:id="rId10"/>
    <p:sldId id="314" r:id="rId11"/>
    <p:sldId id="266" r:id="rId12"/>
    <p:sldId id="291" r:id="rId13"/>
    <p:sldId id="274" r:id="rId14"/>
    <p:sldId id="276" r:id="rId15"/>
    <p:sldId id="292" r:id="rId16"/>
    <p:sldId id="272" r:id="rId17"/>
    <p:sldId id="277" r:id="rId18"/>
    <p:sldId id="279" r:id="rId19"/>
    <p:sldId id="275" r:id="rId20"/>
    <p:sldId id="280" r:id="rId21"/>
    <p:sldId id="278" r:id="rId22"/>
    <p:sldId id="282" r:id="rId23"/>
    <p:sldId id="281" r:id="rId24"/>
    <p:sldId id="267" r:id="rId25"/>
    <p:sldId id="283" r:id="rId26"/>
    <p:sldId id="301" r:id="rId27"/>
    <p:sldId id="302" r:id="rId28"/>
    <p:sldId id="303" r:id="rId29"/>
    <p:sldId id="284" r:id="rId30"/>
    <p:sldId id="285" r:id="rId31"/>
    <p:sldId id="286" r:id="rId32"/>
    <p:sldId id="294" r:id="rId33"/>
    <p:sldId id="287" r:id="rId34"/>
    <p:sldId id="288" r:id="rId35"/>
    <p:sldId id="289" r:id="rId36"/>
    <p:sldId id="295" r:id="rId37"/>
    <p:sldId id="296" r:id="rId38"/>
    <p:sldId id="306" r:id="rId39"/>
    <p:sldId id="307" r:id="rId40"/>
    <p:sldId id="308" r:id="rId41"/>
    <p:sldId id="309" r:id="rId42"/>
    <p:sldId id="298" r:id="rId43"/>
    <p:sldId id="311" r:id="rId44"/>
    <p:sldId id="312" r:id="rId45"/>
    <p:sldId id="310" r:id="rId46"/>
    <p:sldId id="299" r:id="rId47"/>
    <p:sldId id="313" r:id="rId48"/>
    <p:sldId id="315" r:id="rId49"/>
    <p:sldId id="316" r:id="rId50"/>
    <p:sldId id="305" r:id="rId51"/>
    <p:sldId id="300" r:id="rId52"/>
    <p:sldId id="269" r:id="rId53"/>
    <p:sldId id="270" r:id="rId54"/>
    <p:sldId id="304" r:id="rId5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08">
          <p15:clr>
            <a:srgbClr val="A4A3A4"/>
          </p15:clr>
        </p15:guide>
        <p15:guide id="2" orient="horz" pos="2820">
          <p15:clr>
            <a:srgbClr val="A4A3A4"/>
          </p15:clr>
        </p15:guide>
        <p15:guide id="3" pos="2880">
          <p15:clr>
            <a:srgbClr val="A4A3A4"/>
          </p15:clr>
        </p15:guide>
        <p15:guide id="4" pos="561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FF"/>
        </p14:laserClr>
      </p:ext>
      <p:ext uri="{2FDB2607-1784-4EEB-B798-7EB5836EED8A}">
        <p14:showMediaCtrls xmlns:p14="http://schemas.microsoft.com/office/powerpoint/2010/main" val="1"/>
      </p:ext>
    </p:extLst>
  </p:showPr>
  <p:clrMru>
    <a:srgbClr val="ADE5F9"/>
    <a:srgbClr val="3B5059"/>
    <a:srgbClr val="68217A"/>
    <a:srgbClr val="137BC9"/>
    <a:srgbClr val="004561"/>
    <a:srgbClr val="45ACE8"/>
    <a:srgbClr val="0095C8"/>
    <a:srgbClr val="BFBFBF"/>
    <a:srgbClr val="00B0F0"/>
    <a:srgbClr val="394D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515" autoAdjust="0"/>
    <p:restoredTop sz="80942" autoAdjust="0"/>
  </p:normalViewPr>
  <p:slideViewPr>
    <p:cSldViewPr>
      <p:cViewPr varScale="1">
        <p:scale>
          <a:sx n="146" d="100"/>
          <a:sy n="146" d="100"/>
        </p:scale>
        <p:origin x="1038" y="114"/>
      </p:cViewPr>
      <p:guideLst>
        <p:guide orient="horz" pos="708"/>
        <p:guide orient="horz" pos="2820"/>
        <p:guide pos="2880"/>
        <p:guide pos="5616"/>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2418"/>
    </p:cViewPr>
  </p:sorterViewPr>
  <p:notesViewPr>
    <p:cSldViewPr>
      <p:cViewPr varScale="1">
        <p:scale>
          <a:sx n="83" d="100"/>
          <a:sy n="83" d="100"/>
        </p:scale>
        <p:origin x="-199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a:defRPr sz="1200"/>
            </a:lvl1pPr>
          </a:lstStyle>
          <a:p>
            <a:r>
              <a:rPr lang="en-US" sz="1300" b="1" dirty="0">
                <a:latin typeface="Arial" pitchFamily="34" charset="0"/>
                <a:cs typeface="Arial" pitchFamily="34" charset="0"/>
              </a:rPr>
              <a:t>Visual Studio Live! Las Vegas 2016</a:t>
            </a:r>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a:defRPr sz="1200"/>
            </a:lvl1pPr>
          </a:lstStyle>
          <a:p>
            <a:endParaRPr lang="en-US" dirty="0">
              <a:latin typeface="Arial" pitchFamily="34" charset="0"/>
              <a:cs typeface="Arial" pitchFamily="34" charset="0"/>
            </a:endParaRPr>
          </a:p>
        </p:txBody>
      </p:sp>
    </p:spTree>
    <p:extLst>
      <p:ext uri="{BB962C8B-B14F-4D97-AF65-F5344CB8AC3E}">
        <p14:creationId xmlns:p14="http://schemas.microsoft.com/office/powerpoint/2010/main" val="234944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A2ECFD-0169-4599-A79A-8C44AB4A932C}" type="datetimeFigureOut">
              <a:rPr lang="en-US" smtClean="0"/>
              <a:pPr/>
              <a:t>3/6/2016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E326DE0-BACA-4EA0-B73F-CC7DC1D7F4A1}" type="slidenum">
              <a:rPr lang="en-US" smtClean="0"/>
              <a:pPr/>
              <a:t>‹#›</a:t>
            </a:fld>
            <a:endParaRPr lang="en-US"/>
          </a:p>
        </p:txBody>
      </p:sp>
    </p:spTree>
    <p:extLst>
      <p:ext uri="{BB962C8B-B14F-4D97-AF65-F5344CB8AC3E}">
        <p14:creationId xmlns:p14="http://schemas.microsoft.com/office/powerpoint/2010/main" val="737638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Docker has become one of the hottest topics for developer teams targeting either on-premises or in the cloud. In this session, You'll hear an overview of Container Technologies, why .NET developers should care about Docker, how you can prepare your apps, and how to architect your apps to work with Containers. </a:t>
            </a:r>
            <a:r>
              <a:rPr lang="en-US" sz="1200" b="0" i="0" kern="1200">
                <a:solidFill>
                  <a:schemeClr val="tx1"/>
                </a:solidFill>
                <a:effectLst/>
                <a:latin typeface="+mn-lt"/>
                <a:ea typeface="+mn-ea"/>
                <a:cs typeface="+mn-cs"/>
              </a:rPr>
              <a:t>You'll be introduced to additional topics like Docker Compose and Docker Swarm work and show how to build, test, diagnose, and deploy .NET apps to both Linux and Windows Server containers.</a:t>
            </a:r>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2</a:t>
            </a:fld>
            <a:endParaRPr lang="en-US"/>
          </a:p>
        </p:txBody>
      </p:sp>
    </p:spTree>
    <p:extLst>
      <p:ext uri="{BB962C8B-B14F-4D97-AF65-F5344CB8AC3E}">
        <p14:creationId xmlns:p14="http://schemas.microsoft.com/office/powerpoint/2010/main" val="1927395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cover many topics, provide an overview of the end to end experience</a:t>
            </a:r>
          </a:p>
          <a:p>
            <a:r>
              <a:rPr lang="en-US" dirty="0"/>
              <a:t>There will be interesting things along the way, not all of which we’ll have time to dig into</a:t>
            </a:r>
          </a:p>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5</a:t>
            </a:fld>
            <a:endParaRPr lang="en-US"/>
          </a:p>
        </p:txBody>
      </p:sp>
    </p:spTree>
    <p:extLst>
      <p:ext uri="{BB962C8B-B14F-4D97-AF65-F5344CB8AC3E}">
        <p14:creationId xmlns:p14="http://schemas.microsoft.com/office/powerpoint/2010/main" val="19607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5D3EC6-84A4-4B39-A074-918323808A9D}" type="slidenum">
              <a:rPr lang="en-US" smtClean="0"/>
              <a:t>48</a:t>
            </a:fld>
            <a:endParaRPr lang="en-US"/>
          </a:p>
        </p:txBody>
      </p:sp>
    </p:spTree>
    <p:extLst>
      <p:ext uri="{BB962C8B-B14F-4D97-AF65-F5344CB8AC3E}">
        <p14:creationId xmlns:p14="http://schemas.microsoft.com/office/powerpoint/2010/main" val="2261210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3FE51E94-D08C-431E-88FC-7EB62E529A19}" type="datetimeFigureOut">
              <a:rPr lang="en-US" smtClean="0"/>
              <a:pPr/>
              <a:t>3/6/2016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999880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8"/>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3/6/2016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380006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3/6/2016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1976756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5490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3343780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3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a:t>Click to Edit Master Title Style</a:t>
            </a:r>
          </a:p>
        </p:txBody>
      </p:sp>
    </p:spTree>
    <p:extLst>
      <p:ext uri="{BB962C8B-B14F-4D97-AF65-F5344CB8AC3E}">
        <p14:creationId xmlns:p14="http://schemas.microsoft.com/office/powerpoint/2010/main" val="11099418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a:t>Click to Edit Master Title Style</a:t>
            </a:r>
          </a:p>
        </p:txBody>
      </p:sp>
    </p:spTree>
    <p:extLst>
      <p:ext uri="{BB962C8B-B14F-4D97-AF65-F5344CB8AC3E}">
        <p14:creationId xmlns:p14="http://schemas.microsoft.com/office/powerpoint/2010/main" val="11099418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a:t>Click to Edit Master Title Style</a:t>
            </a:r>
          </a:p>
        </p:txBody>
      </p:sp>
    </p:spTree>
    <p:extLst>
      <p:ext uri="{BB962C8B-B14F-4D97-AF65-F5344CB8AC3E}">
        <p14:creationId xmlns:p14="http://schemas.microsoft.com/office/powerpoint/2010/main" val="11099418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1930" y="891882"/>
            <a:ext cx="8741880" cy="1514126"/>
          </a:xfrm>
        </p:spPr>
        <p:txBody>
          <a:bodyPr/>
          <a:lstStyle>
            <a:lvl1pPr marL="0" indent="0">
              <a:buNone/>
              <a:defRPr/>
            </a:lvl1pPr>
            <a:lvl2pPr marL="21011" indent="0">
              <a:buNone/>
              <a:defRPr sz="1471"/>
            </a:lvl2pPr>
            <a:lvl3pPr marL="164588" indent="0">
              <a:buNone/>
              <a:defRPr sz="1471"/>
            </a:lvl3pPr>
            <a:lvl4pPr marL="350187" indent="0">
              <a:buNone/>
              <a:defRPr sz="1324"/>
            </a:lvl4pPr>
            <a:lvl5pPr marL="543957" indent="0">
              <a:buNone/>
              <a:defRPr sz="132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7307316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2243243"/>
          </a:xfrm>
        </p:spPr>
        <p:txBody>
          <a:bodyPr wrap="square">
            <a:spAutoFit/>
          </a:bodyPr>
          <a:lstStyle>
            <a:lvl1pPr marL="211280" indent="-211280">
              <a:spcBef>
                <a:spcPts val="900"/>
              </a:spcBef>
              <a:buClr>
                <a:schemeClr val="tx1"/>
              </a:buClr>
              <a:buFont typeface="Wingdings" panose="05000000000000000000" pitchFamily="2" charset="2"/>
              <a:buChar char="§"/>
              <a:defRPr sz="2647"/>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2"/>
            <a:ext cx="4033911" cy="2243243"/>
          </a:xfrm>
        </p:spPr>
        <p:txBody>
          <a:bodyPr wrap="square">
            <a:spAutoFit/>
          </a:bodyPr>
          <a:lstStyle>
            <a:lvl1pPr marL="211280" indent="-211280">
              <a:spcBef>
                <a:spcPts val="900"/>
              </a:spcBef>
              <a:buClr>
                <a:schemeClr val="tx1"/>
              </a:buClr>
              <a:buFont typeface="Wingdings" panose="05000000000000000000" pitchFamily="2" charset="2"/>
              <a:buChar char="§"/>
              <a:defRPr sz="2647"/>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8877230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074279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2990559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8F999-7A4E-6B4F-9FED-EF75B73AD044}" type="datetimeFigureOut">
              <a:rPr lang="en-US" smtClean="0"/>
              <a:t>3/6/2016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3/6/2016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3/6/2016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8F999-7A4E-6B4F-9FED-EF75B73AD044}" type="datetimeFigureOut">
              <a:rPr lang="en-US" smtClean="0"/>
              <a:t>3/6/2016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8F999-7A4E-6B4F-9FED-EF75B73AD044}" type="datetimeFigureOut">
              <a:rPr lang="en-US" smtClean="0"/>
              <a:t>3/6/2016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3/6/2016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3/6/2016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3/6/2016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Visual Studio Live! Washington, D.C.">
    <p:bg>
      <p:bgPr>
        <a:blipFill dpi="0" rotWithShape="1">
          <a:blip r:embed="rId2">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FE51E94-D08C-431E-88FC-7EB62E529A19}" type="datetimeFigureOut">
              <a:rPr lang="en-US" smtClean="0"/>
              <a:pPr/>
              <a:t>3/6/2016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798560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Visual Studio Live! Washington, D.C.">
    <p:bg>
      <p:bgPr>
        <a:blipFill dpi="0" rotWithShape="1">
          <a:blip r:embed="rId2">
            <a:alphaModFix amt="37000"/>
            <a:lum/>
          </a:blip>
          <a:srcRect/>
          <a:stretch>
            <a:fillRect t="-16000" b="-1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944541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6"/>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3/6/2016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058797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E51E94-D08C-431E-88FC-7EB62E529A19}" type="datetimeFigureOut">
              <a:rPr lang="en-US" smtClean="0"/>
              <a:pPr/>
              <a:t>3/6/2016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426107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E51E94-D08C-431E-88FC-7EB62E529A19}" type="datetimeFigureOut">
              <a:rPr lang="en-US" smtClean="0"/>
              <a:pPr/>
              <a:t>3/6/2016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652325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E51E94-D08C-431E-88FC-7EB62E529A19}" type="datetimeFigureOut">
              <a:rPr lang="en-US" smtClean="0"/>
              <a:pPr/>
              <a:t>3/6/2016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546376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3/6/2016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357358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image" Target="../media/image1.jpeg"/><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80"/>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3FE51E94-D08C-431E-88FC-7EB62E529A19}" type="datetimeFigureOut">
              <a:rPr lang="en-US" smtClean="0"/>
              <a:pPr/>
              <a:t>3/6/2016</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A433EB1-7740-4DF8-A084-DB4A629F7746}" type="slidenum">
              <a:rPr lang="en-US" smtClean="0"/>
              <a:pPr/>
              <a:t>‹#›</a:t>
            </a:fld>
            <a:endParaRPr lang="en-US"/>
          </a:p>
        </p:txBody>
      </p:sp>
    </p:spTree>
    <p:extLst>
      <p:ext uri="{BB962C8B-B14F-4D97-AF65-F5344CB8AC3E}">
        <p14:creationId xmlns:p14="http://schemas.microsoft.com/office/powerpoint/2010/main" val="294626416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97" r:id="rId3"/>
    <p:sldLayoutId id="2147483696"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75" r:id="rId14"/>
    <p:sldLayoutId id="2147483676" r:id="rId15"/>
    <p:sldLayoutId id="2147483677" r:id="rId16"/>
    <p:sldLayoutId id="2147483694" r:id="rId17"/>
    <p:sldLayoutId id="2147483695" r:id="rId18"/>
    <p:sldLayoutId id="2147483698" r:id="rId19"/>
  </p:sldLayoutIdLst>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3/6/2016</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youtube.com/watch?v=HEheh1BH34Q"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8.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hyperlink" Target="https://docs.docker.com/engine/understanding-docker"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hyperlink" Target="https://docs.docker.com/engine/understanding-docker"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imagelayers.io/?images=java:latest,golang:latest,node:latest,python:latest,php:latest" TargetMode="External"/><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docs.docker.com/compose/compose-file/#volumes-volume-driver" TargetMode="External"/><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ocs.docker.com/v1.5/machine/#microsoft-azure" TargetMode="External"/><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hyperlink" Target="https://azure.microsoft.com/en-us/documentation/articles/virtual-machines-docker-machine/"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azure.microsoft.com/en-us/documentation/articles/virtual-machines-docker-machine/" TargetMode="External"/><Relationship Id="rId2" Type="http://schemas.openxmlformats.org/officeDocument/2006/relationships/hyperlink" Target="https://docs.docker.com/v1.5/machine/#microsoft-azure" TargetMode="Externa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docs.docker.com/compose/wordpress/" TargetMode="Externa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37.png"/><Relationship Id="rId3" Type="http://schemas.openxmlformats.org/officeDocument/2006/relationships/image" Target="../media/image19.png"/><Relationship Id="rId7" Type="http://schemas.openxmlformats.org/officeDocument/2006/relationships/image" Target="../media/image25.png"/><Relationship Id="rId12" Type="http://schemas.openxmlformats.org/officeDocument/2006/relationships/image" Target="../media/image43.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42.png"/><Relationship Id="rId5" Type="http://schemas.openxmlformats.org/officeDocument/2006/relationships/image" Target="../media/image23.png"/><Relationship Id="rId10" Type="http://schemas.openxmlformats.org/officeDocument/2006/relationships/image" Target="../media/image41.png"/><Relationship Id="rId4" Type="http://schemas.openxmlformats.org/officeDocument/2006/relationships/image" Target="../media/image20.png"/><Relationship Id="rId9"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hyperlink" Target="https://www.docker.com/products/docker-compose" TargetMode="External"/><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8.png"/><Relationship Id="rId1" Type="http://schemas.openxmlformats.org/officeDocument/2006/relationships/slideLayout" Target="../slideLayouts/slideLayout17.xml"/><Relationship Id="rId4" Type="http://schemas.openxmlformats.org/officeDocument/2006/relationships/image" Target="../media/image48.gif"/></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8.png"/><Relationship Id="rId1" Type="http://schemas.openxmlformats.org/officeDocument/2006/relationships/slideLayout" Target="../slideLayouts/slideLayout17.xml"/><Relationship Id="rId4" Type="http://schemas.openxmlformats.org/officeDocument/2006/relationships/image" Target="../media/image48.gif"/></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2.png"/><Relationship Id="rId1" Type="http://schemas.openxmlformats.org/officeDocument/2006/relationships/slideLayout" Target="../slideLayouts/slideLayout9.xml"/><Relationship Id="rId5" Type="http://schemas.openxmlformats.org/officeDocument/2006/relationships/image" Target="../media/image50.tiff"/><Relationship Id="rId4" Type="http://schemas.openxmlformats.org/officeDocument/2006/relationships/image" Target="../media/image49.tiff"/></Relationships>
</file>

<file path=ppt/slides/_rels/slide44.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jpeg"/><Relationship Id="rId3" Type="http://schemas.openxmlformats.org/officeDocument/2006/relationships/image" Target="../media/image16.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image" Target="../media/image28.png"/><Relationship Id="rId1" Type="http://schemas.openxmlformats.org/officeDocument/2006/relationships/slideLayout" Target="../slideLayouts/slideLayout17.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png"/><Relationship Id="rId4" Type="http://schemas.openxmlformats.org/officeDocument/2006/relationships/image" Target="../media/image51.tiff"/><Relationship Id="rId9" Type="http://schemas.openxmlformats.org/officeDocument/2006/relationships/image" Target="../media/image56.png"/><Relationship Id="rId1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7.xml"/><Relationship Id="rId4" Type="http://schemas.openxmlformats.org/officeDocument/2006/relationships/image" Target="../media/image65.png"/></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7.xml"/><Relationship Id="rId4" Type="http://schemas.openxmlformats.org/officeDocument/2006/relationships/image" Target="../media/image68.png"/></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tmp"/><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hlinkClick r:id="rId2"/>
              </a:rPr>
              <a:t>https://www.youtube.com/watch?v=HEheh1BH34Q</a:t>
            </a:r>
            <a:endParaRPr lang="en-US" dirty="0"/>
          </a:p>
          <a:p>
            <a:endParaRPr lang="en-US" dirty="0"/>
          </a:p>
        </p:txBody>
      </p:sp>
    </p:spTree>
    <p:extLst>
      <p:ext uri="{BB962C8B-B14F-4D97-AF65-F5344CB8AC3E}">
        <p14:creationId xmlns:p14="http://schemas.microsoft.com/office/powerpoint/2010/main" val="3285721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p>
        </p:txBody>
      </p:sp>
      <p:sp>
        <p:nvSpPr>
          <p:cNvPr id="2" name="Content Placeholder 1"/>
          <p:cNvSpPr>
            <a:spLocks noGrp="1"/>
          </p:cNvSpPr>
          <p:nvPr>
            <p:ph idx="1"/>
          </p:nvPr>
        </p:nvSpPr>
        <p:spPr>
          <a:xfrm>
            <a:off x="457200" y="962144"/>
            <a:ext cx="8610600" cy="4124206"/>
          </a:xfrm>
          <a:solidFill>
            <a:srgbClr val="012456"/>
          </a:solidFill>
        </p:spPr>
        <p:txBody>
          <a:bodyPr wrap="square" rtlCol="0">
            <a:spAutoFit/>
          </a:bodyPr>
          <a:lstStyle/>
          <a:p>
            <a:pPr marL="0" indent="0">
              <a:buNone/>
            </a:pPr>
            <a:r>
              <a:rPr lang="en-US" sz="1000" b="1" dirty="0">
                <a:solidFill>
                  <a:schemeClr val="tx1"/>
                </a:solidFill>
                <a:latin typeface="Lucida Console" panose="020B0609040504020204" pitchFamily="49" charset="0"/>
              </a:rPr>
              <a:t>PS </a:t>
            </a:r>
            <a:r>
              <a:rPr lang="en-US" sz="1000" b="1" dirty="0">
                <a:solidFill>
                  <a:srgbClr val="00B050"/>
                </a:solidFill>
                <a:latin typeface="Lucida Console" panose="020B0609040504020204" pitchFamily="49" charset="0"/>
              </a:rPr>
              <a:t>docker run -it </a:t>
            </a:r>
            <a:r>
              <a:rPr lang="en-US" sz="1000" b="1" dirty="0" err="1">
                <a:solidFill>
                  <a:srgbClr val="00B050"/>
                </a:solidFill>
                <a:latin typeface="Lucida Console" panose="020B0609040504020204" pitchFamily="49" charset="0"/>
              </a:rPr>
              <a:t>busybox</a:t>
            </a:r>
            <a:endParaRPr lang="en-US" sz="1000" b="1" dirty="0">
              <a:solidFill>
                <a:srgbClr val="00B050"/>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Unable to find image '</a:t>
            </a:r>
            <a:r>
              <a:rPr lang="en-US" sz="1050" dirty="0" err="1">
                <a:solidFill>
                  <a:schemeClr val="tx1"/>
                </a:solidFill>
                <a:latin typeface="Lucida Console" panose="020B0609040504020204" pitchFamily="49" charset="0"/>
              </a:rPr>
              <a:t>busybox:latest</a:t>
            </a:r>
            <a:r>
              <a:rPr lang="en-US" sz="1050" dirty="0">
                <a:solidFill>
                  <a:schemeClr val="tx1"/>
                </a:solidFill>
                <a:latin typeface="Lucida Console" panose="020B0609040504020204" pitchFamily="49" charset="0"/>
              </a:rPr>
              <a:t>' locally</a:t>
            </a:r>
          </a:p>
          <a:p>
            <a:pPr marL="0" indent="0">
              <a:buNone/>
            </a:pPr>
            <a:r>
              <a:rPr lang="en-US" sz="1050" dirty="0">
                <a:solidFill>
                  <a:schemeClr val="tx1"/>
                </a:solidFill>
                <a:latin typeface="Lucida Console" panose="020B0609040504020204" pitchFamily="49" charset="0"/>
              </a:rPr>
              <a:t>latest: Pulling from library/</a:t>
            </a:r>
            <a:r>
              <a:rPr lang="en-US" sz="1050" dirty="0" err="1">
                <a:solidFill>
                  <a:schemeClr val="tx1"/>
                </a:solidFill>
                <a:latin typeface="Lucida Console" panose="020B0609040504020204" pitchFamily="49" charset="0"/>
              </a:rPr>
              <a:t>busybox</a:t>
            </a:r>
            <a:endParaRPr lang="en-US" sz="1050" dirty="0">
              <a:solidFill>
                <a:schemeClr val="tx1"/>
              </a:solidFill>
              <a:latin typeface="Lucida Console" panose="020B0609040504020204" pitchFamily="49" charset="0"/>
            </a:endParaRPr>
          </a:p>
          <a:p>
            <a:pPr marL="0" indent="0">
              <a:buNone/>
            </a:pPr>
            <a:endParaRPr lang="en-US" sz="1050" dirty="0">
              <a:solidFill>
                <a:schemeClr val="tx1"/>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f810322bba2c: Already exists</a:t>
            </a:r>
          </a:p>
          <a:p>
            <a:pPr marL="0" indent="0">
              <a:buNone/>
            </a:pPr>
            <a:r>
              <a:rPr lang="en-US" sz="1050" dirty="0">
                <a:solidFill>
                  <a:schemeClr val="tx1"/>
                </a:solidFill>
                <a:latin typeface="Lucida Console" panose="020B0609040504020204" pitchFamily="49" charset="0"/>
              </a:rPr>
              <a:t>a3ed95caeb02: Already exists</a:t>
            </a:r>
          </a:p>
          <a:p>
            <a:pPr marL="0" indent="0">
              <a:buNone/>
            </a:pPr>
            <a:r>
              <a:rPr lang="en-US" sz="1050" dirty="0">
                <a:solidFill>
                  <a:schemeClr val="tx1"/>
                </a:solidFill>
                <a:latin typeface="Lucida Console" panose="020B0609040504020204" pitchFamily="49" charset="0"/>
              </a:rPr>
              <a:t>Digest: sha256:97473e34e311e6c1b3f61f2a721d038d1e5eef17d98d1353a513007cf46ca6bd</a:t>
            </a:r>
          </a:p>
          <a:p>
            <a:pPr marL="0" indent="0">
              <a:buNone/>
            </a:pPr>
            <a:r>
              <a:rPr lang="en-US" sz="1050" dirty="0">
                <a:solidFill>
                  <a:schemeClr val="tx1"/>
                </a:solidFill>
                <a:latin typeface="Lucida Console" panose="020B0609040504020204" pitchFamily="49" charset="0"/>
              </a:rPr>
              <a:t>Status: Downloaded newer image for </a:t>
            </a:r>
            <a:r>
              <a:rPr lang="en-US" sz="1050" dirty="0" err="1">
                <a:solidFill>
                  <a:schemeClr val="tx1"/>
                </a:solidFill>
                <a:latin typeface="Lucida Console" panose="020B0609040504020204" pitchFamily="49" charset="0"/>
              </a:rPr>
              <a:t>busybox:latest</a:t>
            </a:r>
            <a:endParaRPr lang="en-US" sz="1050" dirty="0">
              <a:solidFill>
                <a:schemeClr val="tx1"/>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 # ls</a:t>
            </a:r>
          </a:p>
          <a:p>
            <a:pPr marL="0" indent="0">
              <a:buNone/>
            </a:pPr>
            <a:r>
              <a:rPr lang="en-US" sz="1050" dirty="0">
                <a:solidFill>
                  <a:schemeClr val="tx1"/>
                </a:solidFill>
                <a:latin typeface="Lucida Console" panose="020B0609040504020204" pitchFamily="49" charset="0"/>
              </a:rPr>
              <a:t>bin   dev   </a:t>
            </a:r>
            <a:r>
              <a:rPr lang="en-US" sz="1050" dirty="0" err="1">
                <a:solidFill>
                  <a:schemeClr val="tx1"/>
                </a:solidFill>
                <a:latin typeface="Lucida Console" panose="020B0609040504020204" pitchFamily="49" charset="0"/>
              </a:rPr>
              <a:t>etc</a:t>
            </a:r>
            <a:r>
              <a:rPr lang="en-US" sz="1050" dirty="0">
                <a:solidFill>
                  <a:schemeClr val="tx1"/>
                </a:solidFill>
                <a:latin typeface="Lucida Console" panose="020B0609040504020204" pitchFamily="49" charset="0"/>
              </a:rPr>
              <a:t>   home  proc  root  sys   </a:t>
            </a:r>
            <a:r>
              <a:rPr lang="en-US" sz="1050" dirty="0" err="1">
                <a:solidFill>
                  <a:schemeClr val="tx1"/>
                </a:solidFill>
                <a:latin typeface="Lucida Console" panose="020B0609040504020204" pitchFamily="49" charset="0"/>
              </a:rPr>
              <a:t>tmp</a:t>
            </a:r>
            <a:r>
              <a:rPr lang="en-US" sz="1050" dirty="0">
                <a:solidFill>
                  <a:schemeClr val="tx1"/>
                </a:solidFill>
                <a:latin typeface="Lucida Console" panose="020B0609040504020204" pitchFamily="49" charset="0"/>
              </a:rPr>
              <a:t>   </a:t>
            </a:r>
            <a:r>
              <a:rPr lang="en-US" sz="1050" dirty="0" err="1">
                <a:solidFill>
                  <a:schemeClr val="tx1"/>
                </a:solidFill>
                <a:latin typeface="Lucida Console" panose="020B0609040504020204" pitchFamily="49" charset="0"/>
              </a:rPr>
              <a:t>usr</a:t>
            </a:r>
            <a:r>
              <a:rPr lang="en-US" sz="1050" dirty="0">
                <a:solidFill>
                  <a:schemeClr val="tx1"/>
                </a:solidFill>
                <a:latin typeface="Lucida Console" panose="020B0609040504020204" pitchFamily="49" charset="0"/>
              </a:rPr>
              <a:t>   </a:t>
            </a:r>
            <a:r>
              <a:rPr lang="en-US" sz="1050" dirty="0" err="1">
                <a:solidFill>
                  <a:schemeClr val="tx1"/>
                </a:solidFill>
                <a:latin typeface="Lucida Console" panose="020B0609040504020204" pitchFamily="49" charset="0"/>
              </a:rPr>
              <a:t>var</a:t>
            </a:r>
            <a:endParaRPr lang="en-US" sz="1050" dirty="0">
              <a:solidFill>
                <a:schemeClr val="tx1"/>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 # </a:t>
            </a:r>
            <a:r>
              <a:rPr lang="en-US" sz="1050" dirty="0" err="1">
                <a:solidFill>
                  <a:schemeClr val="tx1"/>
                </a:solidFill>
                <a:latin typeface="Lucida Console" panose="020B0609040504020204" pitchFamily="49" charset="0"/>
              </a:rPr>
              <a:t>ps</a:t>
            </a:r>
            <a:endParaRPr lang="en-US" sz="1050" dirty="0">
              <a:solidFill>
                <a:schemeClr val="tx1"/>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PID   USER     TIME   COMMAND</a:t>
            </a:r>
          </a:p>
          <a:p>
            <a:pPr marL="0" indent="0">
              <a:buNone/>
            </a:pPr>
            <a:r>
              <a:rPr lang="en-US" sz="1050" dirty="0">
                <a:solidFill>
                  <a:schemeClr val="tx1"/>
                </a:solidFill>
                <a:latin typeface="Lucida Console" panose="020B0609040504020204" pitchFamily="49" charset="0"/>
              </a:rPr>
              <a:t>    1 root       0:00 </a:t>
            </a:r>
            <a:r>
              <a:rPr lang="en-US" sz="1050" dirty="0" err="1">
                <a:solidFill>
                  <a:schemeClr val="tx1"/>
                </a:solidFill>
                <a:latin typeface="Lucida Console" panose="020B0609040504020204" pitchFamily="49" charset="0"/>
              </a:rPr>
              <a:t>sh</a:t>
            </a:r>
            <a:endParaRPr lang="en-US" sz="1050" dirty="0">
              <a:solidFill>
                <a:schemeClr val="tx1"/>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    8 root       0:00 </a:t>
            </a:r>
            <a:r>
              <a:rPr lang="en-US" sz="1050" dirty="0" err="1">
                <a:solidFill>
                  <a:schemeClr val="tx1"/>
                </a:solidFill>
                <a:latin typeface="Lucida Console" panose="020B0609040504020204" pitchFamily="49" charset="0"/>
              </a:rPr>
              <a:t>ps</a:t>
            </a:r>
            <a:endParaRPr lang="en-US" sz="1050" dirty="0">
              <a:solidFill>
                <a:schemeClr val="tx1"/>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 # cd </a:t>
            </a:r>
            <a:r>
              <a:rPr lang="en-US" sz="1050" dirty="0" err="1">
                <a:solidFill>
                  <a:schemeClr val="tx1"/>
                </a:solidFill>
                <a:latin typeface="Lucida Console" panose="020B0609040504020204" pitchFamily="49" charset="0"/>
              </a:rPr>
              <a:t>usr</a:t>
            </a:r>
            <a:endParaRPr lang="en-US" sz="1050" dirty="0">
              <a:solidFill>
                <a:schemeClr val="tx1"/>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usr</a:t>
            </a:r>
            <a:r>
              <a:rPr lang="en-US" sz="1050" dirty="0">
                <a:solidFill>
                  <a:schemeClr val="tx1"/>
                </a:solidFill>
                <a:latin typeface="Lucida Console" panose="020B0609040504020204" pitchFamily="49" charset="0"/>
              </a:rPr>
              <a:t> # touch a</a:t>
            </a:r>
          </a:p>
          <a:p>
            <a:pPr marL="0" indent="0">
              <a:buNone/>
            </a:pP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usr</a:t>
            </a:r>
            <a:r>
              <a:rPr lang="en-US" sz="1050" dirty="0">
                <a:solidFill>
                  <a:schemeClr val="tx1"/>
                </a:solidFill>
                <a:latin typeface="Lucida Console" panose="020B0609040504020204" pitchFamily="49" charset="0"/>
              </a:rPr>
              <a:t> # touch b</a:t>
            </a:r>
          </a:p>
          <a:p>
            <a:pPr marL="0" indent="0">
              <a:buNone/>
            </a:pP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usr</a:t>
            </a:r>
            <a:r>
              <a:rPr lang="en-US" sz="1050" dirty="0">
                <a:solidFill>
                  <a:schemeClr val="tx1"/>
                </a:solidFill>
                <a:latin typeface="Lucida Console" panose="020B0609040504020204" pitchFamily="49" charset="0"/>
              </a:rPr>
              <a:t> # touch c</a:t>
            </a:r>
          </a:p>
          <a:p>
            <a:pPr marL="0" indent="0">
              <a:buNone/>
            </a:pP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usr</a:t>
            </a:r>
            <a:r>
              <a:rPr lang="en-US" sz="1050" dirty="0">
                <a:solidFill>
                  <a:schemeClr val="tx1"/>
                </a:solidFill>
                <a:latin typeface="Lucida Console" panose="020B0609040504020204" pitchFamily="49" charset="0"/>
              </a:rPr>
              <a:t> # ls</a:t>
            </a:r>
          </a:p>
          <a:p>
            <a:pPr marL="0" indent="0">
              <a:buNone/>
            </a:pPr>
            <a:r>
              <a:rPr lang="en-US" sz="1050" dirty="0">
                <a:solidFill>
                  <a:schemeClr val="tx1"/>
                </a:solidFill>
                <a:latin typeface="Lucida Console" panose="020B0609040504020204" pitchFamily="49" charset="0"/>
              </a:rPr>
              <a:t>a     b     c     </a:t>
            </a:r>
            <a:r>
              <a:rPr lang="en-US" sz="1050" dirty="0" err="1">
                <a:solidFill>
                  <a:schemeClr val="tx1"/>
                </a:solidFill>
                <a:latin typeface="Lucida Console" panose="020B0609040504020204" pitchFamily="49" charset="0"/>
              </a:rPr>
              <a:t>sbin</a:t>
            </a:r>
            <a:endParaRPr lang="en-US" sz="1050" dirty="0">
              <a:solidFill>
                <a:schemeClr val="tx1"/>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usr</a:t>
            </a:r>
            <a:r>
              <a:rPr lang="en-US" sz="1050" dirty="0">
                <a:solidFill>
                  <a:schemeClr val="tx1"/>
                </a:solidFill>
                <a:latin typeface="Lucida Console" panose="020B0609040504020204" pitchFamily="49" charset="0"/>
              </a:rPr>
              <a:t> </a:t>
            </a:r>
          </a:p>
        </p:txBody>
      </p:sp>
    </p:spTree>
    <p:extLst>
      <p:ext uri="{BB962C8B-B14F-4D97-AF65-F5344CB8AC3E}">
        <p14:creationId xmlns:p14="http://schemas.microsoft.com/office/powerpoint/2010/main" val="380950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a:t>Cool, but where did </a:t>
            </a:r>
            <a:r>
              <a:rPr lang="en-US" dirty="0" err="1"/>
              <a:t>busybox</a:t>
            </a:r>
            <a:r>
              <a:rPr lang="en-US" dirty="0"/>
              <a:t> come from?</a:t>
            </a:r>
          </a:p>
        </p:txBody>
      </p:sp>
      <p:sp>
        <p:nvSpPr>
          <p:cNvPr id="8" name="Subtitle 7"/>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007229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SteveLas\AppData\Local\Temp\SNAGHTML3b526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05400" y="0"/>
            <a:ext cx="4090089" cy="246430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algn="l"/>
            <a:r>
              <a:rPr lang="en-US" dirty="0"/>
              <a:t>Docker Registry</a:t>
            </a:r>
          </a:p>
        </p:txBody>
      </p:sp>
      <p:sp>
        <p:nvSpPr>
          <p:cNvPr id="3" name="Content Placeholder 2"/>
          <p:cNvSpPr>
            <a:spLocks noGrp="1"/>
          </p:cNvSpPr>
          <p:nvPr>
            <p:ph idx="1"/>
          </p:nvPr>
        </p:nvSpPr>
        <p:spPr>
          <a:xfrm>
            <a:off x="152400" y="1352550"/>
            <a:ext cx="6705600" cy="3394472"/>
          </a:xfrm>
        </p:spPr>
        <p:txBody>
          <a:bodyPr/>
          <a:lstStyle/>
          <a:p>
            <a:r>
              <a:rPr lang="en-US" dirty="0"/>
              <a:t>Stores docker images</a:t>
            </a:r>
          </a:p>
          <a:p>
            <a:r>
              <a:rPr lang="en-US" dirty="0"/>
              <a:t>Searchable</a:t>
            </a:r>
          </a:p>
          <a:p>
            <a:r>
              <a:rPr lang="en-US" dirty="0"/>
              <a:t>Public Registry – Hub.Docker.com</a:t>
            </a:r>
          </a:p>
          <a:p>
            <a:r>
              <a:rPr lang="en-US" dirty="0"/>
              <a:t>Private Registries – Instanced for you</a:t>
            </a:r>
          </a:p>
          <a:p>
            <a:pPr lvl="1"/>
            <a:r>
              <a:rPr lang="en-US" dirty="0"/>
              <a:t>Can be hosted in Docker, Azure, AWS, Google, …</a:t>
            </a:r>
          </a:p>
        </p:txBody>
      </p:sp>
    </p:spTree>
    <p:extLst>
      <p:ext uri="{BB962C8B-B14F-4D97-AF65-F5344CB8AC3E}">
        <p14:creationId xmlns:p14="http://schemas.microsoft.com/office/powerpoint/2010/main" val="2093478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p>
        </p:txBody>
      </p:sp>
      <p:sp>
        <p:nvSpPr>
          <p:cNvPr id="2" name="Content Placeholder 1"/>
          <p:cNvSpPr>
            <a:spLocks noGrp="1"/>
          </p:cNvSpPr>
          <p:nvPr>
            <p:ph idx="1"/>
          </p:nvPr>
        </p:nvSpPr>
        <p:spPr>
          <a:xfrm>
            <a:off x="457200" y="962144"/>
            <a:ext cx="8686800" cy="4131900"/>
          </a:xfrm>
          <a:solidFill>
            <a:srgbClr val="012456"/>
          </a:solidFill>
        </p:spPr>
        <p:txBody>
          <a:bodyPr wrap="square" rtlCol="0">
            <a:spAutoFit/>
          </a:bodyPr>
          <a:lstStyle/>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 search </a:t>
            </a:r>
            <a:r>
              <a:rPr lang="en-US" sz="1050" b="1" dirty="0" err="1">
                <a:solidFill>
                  <a:srgbClr val="00B050"/>
                </a:solidFill>
                <a:latin typeface="Lucida Console" panose="020B0609040504020204" pitchFamily="49" charset="0"/>
              </a:rPr>
              <a:t>microsoft</a:t>
            </a:r>
            <a:endParaRPr lang="en-US" sz="1050" b="1" dirty="0">
              <a:solidFill>
                <a:srgbClr val="00B050"/>
              </a:solidFill>
              <a:latin typeface="Lucida Console" panose="020B0609040504020204" pitchFamily="49" charset="0"/>
            </a:endParaRPr>
          </a:p>
          <a:p>
            <a:pPr marL="0" indent="0">
              <a:buNone/>
            </a:pPr>
            <a:r>
              <a:rPr lang="en-US" sz="1050" b="1" u="sng" dirty="0">
                <a:solidFill>
                  <a:schemeClr val="tx1"/>
                </a:solidFill>
                <a:latin typeface="Lucida Console" panose="020B0609040504020204" pitchFamily="49" charset="0"/>
              </a:rPr>
              <a:t>NAME                           DESCRIPTION                                     STARS  OFFICIAL  AUTOMATED</a:t>
            </a:r>
          </a:p>
          <a:p>
            <a:pPr marL="0" indent="0">
              <a:buNone/>
            </a:pPr>
            <a:r>
              <a:rPr lang="en-US" sz="1050" dirty="0" err="1">
                <a:solidFill>
                  <a:schemeClr val="tx1"/>
                </a:solidFill>
                <a:latin typeface="Lucida Console" panose="020B0609040504020204" pitchFamily="49" charset="0"/>
              </a:rPr>
              <a:t>microsoft</a:t>
            </a: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aspnet</a:t>
            </a:r>
            <a:r>
              <a:rPr lang="en-US" sz="1050" dirty="0">
                <a:solidFill>
                  <a:schemeClr val="tx1"/>
                </a:solidFill>
                <a:latin typeface="Lucida Console" panose="020B0609040504020204" pitchFamily="49" charset="0"/>
              </a:rPr>
              <a:t>               ASP.NET is an open source server-side Web ...   372              [OK]</a:t>
            </a:r>
          </a:p>
          <a:p>
            <a:pPr marL="0" indent="0">
              <a:buNone/>
            </a:pPr>
            <a:r>
              <a:rPr lang="en-US" sz="1050" dirty="0">
                <a:solidFill>
                  <a:schemeClr val="tx1"/>
                </a:solidFill>
                <a:latin typeface="Lucida Console" panose="020B0609040504020204" pitchFamily="49" charset="0"/>
              </a:rPr>
              <a:t>mono                           </a:t>
            </a:r>
            <a:r>
              <a:rPr lang="en-US" sz="1050" dirty="0" err="1">
                <a:solidFill>
                  <a:schemeClr val="tx1"/>
                </a:solidFill>
                <a:latin typeface="Lucida Console" panose="020B0609040504020204" pitchFamily="49" charset="0"/>
              </a:rPr>
              <a:t>Mono</a:t>
            </a:r>
            <a:r>
              <a:rPr lang="en-US" sz="1050" dirty="0">
                <a:solidFill>
                  <a:schemeClr val="tx1"/>
                </a:solidFill>
                <a:latin typeface="Lucida Console" panose="020B0609040504020204" pitchFamily="49" charset="0"/>
              </a:rPr>
              <a:t> is an open source implementation of M...   119    [OK]</a:t>
            </a:r>
          </a:p>
          <a:p>
            <a:pPr marL="0" indent="0">
              <a:buNone/>
            </a:pPr>
            <a:r>
              <a:rPr lang="en-US" sz="1050" dirty="0" err="1">
                <a:solidFill>
                  <a:schemeClr val="tx1"/>
                </a:solidFill>
                <a:latin typeface="Lucida Console" panose="020B0609040504020204" pitchFamily="49" charset="0"/>
              </a:rPr>
              <a:t>microsoft</a:t>
            </a:r>
            <a:r>
              <a:rPr lang="en-US" sz="1050" dirty="0">
                <a:solidFill>
                  <a:schemeClr val="tx1"/>
                </a:solidFill>
                <a:latin typeface="Lucida Console" panose="020B0609040504020204" pitchFamily="49" charset="0"/>
              </a:rPr>
              <a:t>/azure-cli            Docker image for Microsoft Azure Command L...   36               [OK]</a:t>
            </a:r>
          </a:p>
          <a:p>
            <a:pPr marL="0" indent="0">
              <a:buNone/>
            </a:pPr>
            <a:r>
              <a:rPr lang="en-US" sz="1050" dirty="0" err="1">
                <a:solidFill>
                  <a:schemeClr val="tx1"/>
                </a:solidFill>
                <a:latin typeface="Lucida Console" panose="020B0609040504020204" pitchFamily="49" charset="0"/>
              </a:rPr>
              <a:t>suchja</a:t>
            </a: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wix</a:t>
            </a:r>
            <a:r>
              <a:rPr lang="en-US" sz="1050" dirty="0">
                <a:solidFill>
                  <a:schemeClr val="tx1"/>
                </a:solidFill>
                <a:latin typeface="Lucida Console" panose="020B0609040504020204" pitchFamily="49" charset="0"/>
              </a:rPr>
              <a:t>                     Creates installer packages (MSI) for Micro...   2                [OK]</a:t>
            </a:r>
          </a:p>
          <a:p>
            <a:pPr marL="0" indent="0">
              <a:buNone/>
            </a:pPr>
            <a:r>
              <a:rPr lang="en-US" sz="1050" dirty="0" err="1">
                <a:solidFill>
                  <a:schemeClr val="tx1"/>
                </a:solidFill>
                <a:latin typeface="Lucida Console" panose="020B0609040504020204" pitchFamily="49" charset="0"/>
              </a:rPr>
              <a:t>microsoft</a:t>
            </a: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applicationinsights</a:t>
            </a:r>
            <a:r>
              <a:rPr lang="en-US" sz="1050" dirty="0">
                <a:solidFill>
                  <a:schemeClr val="tx1"/>
                </a:solidFill>
                <a:latin typeface="Lucida Console" panose="020B0609040504020204" pitchFamily="49" charset="0"/>
              </a:rPr>
              <a:t>  Application Insights for Docker helps you ...   2                [OK]</a:t>
            </a:r>
          </a:p>
          <a:p>
            <a:pPr marL="0" indent="0">
              <a:buNone/>
            </a:pPr>
            <a:r>
              <a:rPr lang="en-US" sz="1050" dirty="0" err="1">
                <a:solidFill>
                  <a:schemeClr val="tx1"/>
                </a:solidFill>
                <a:latin typeface="Lucida Console" panose="020B0609040504020204" pitchFamily="49" charset="0"/>
              </a:rPr>
              <a:t>sequenceiq</a:t>
            </a:r>
            <a:r>
              <a:rPr lang="en-US" sz="1050" dirty="0">
                <a:solidFill>
                  <a:schemeClr val="tx1"/>
                </a:solidFill>
                <a:latin typeface="Lucida Console" panose="020B0609040504020204" pitchFamily="49" charset="0"/>
              </a:rPr>
              <a:t>/azure-cli-tools     Command line tool to deploy the </a:t>
            </a:r>
            <a:r>
              <a:rPr lang="en-US" sz="1050" dirty="0" err="1">
                <a:solidFill>
                  <a:schemeClr val="tx1"/>
                </a:solidFill>
                <a:latin typeface="Lucida Console" panose="020B0609040504020204" pitchFamily="49" charset="0"/>
              </a:rPr>
              <a:t>MicrosoftD</a:t>
            </a:r>
            <a:r>
              <a:rPr lang="en-US" sz="1050" dirty="0">
                <a:solidFill>
                  <a:schemeClr val="tx1"/>
                </a:solidFill>
                <a:latin typeface="Lucida Console" panose="020B0609040504020204" pitchFamily="49" charset="0"/>
              </a:rPr>
              <a:t>...   1                [OK]</a:t>
            </a:r>
          </a:p>
          <a:p>
            <a:pPr marL="0" indent="0">
              <a:buNone/>
            </a:pPr>
            <a:r>
              <a:rPr lang="en-US" sz="1050" dirty="0" err="1">
                <a:solidFill>
                  <a:schemeClr val="tx1"/>
                </a:solidFill>
                <a:latin typeface="Lucida Console" panose="020B0609040504020204" pitchFamily="49" charset="0"/>
              </a:rPr>
              <a:t>microsoft</a:t>
            </a:r>
            <a:r>
              <a:rPr lang="en-US" sz="1050" dirty="0">
                <a:solidFill>
                  <a:schemeClr val="tx1"/>
                </a:solidFill>
                <a:latin typeface="Lucida Console" panose="020B0609040504020204" pitchFamily="49" charset="0"/>
              </a:rPr>
              <a:t>/oms                  Monitor your containers using the </a:t>
            </a:r>
            <a:r>
              <a:rPr lang="en-US" sz="1050" dirty="0" err="1">
                <a:solidFill>
                  <a:schemeClr val="tx1"/>
                </a:solidFill>
                <a:latin typeface="Lucida Console" panose="020B0609040504020204" pitchFamily="49" charset="0"/>
              </a:rPr>
              <a:t>Operatio</a:t>
            </a:r>
            <a:r>
              <a:rPr lang="en-US" sz="1050" dirty="0">
                <a:solidFill>
                  <a:schemeClr val="tx1"/>
                </a:solidFill>
                <a:latin typeface="Lucida Console" panose="020B0609040504020204" pitchFamily="49" charset="0"/>
              </a:rPr>
              <a:t>...   1                [OK]</a:t>
            </a:r>
          </a:p>
          <a:p>
            <a:pPr marL="0" indent="0">
              <a:buNone/>
            </a:pPr>
            <a:endParaRPr lang="en-US" sz="1050" dirty="0">
              <a:solidFill>
                <a:schemeClr val="tx1"/>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 pull </a:t>
            </a:r>
            <a:r>
              <a:rPr lang="en-US" sz="1050" b="1" dirty="0" err="1">
                <a:solidFill>
                  <a:srgbClr val="00B050"/>
                </a:solidFill>
                <a:latin typeface="Lucida Console" panose="020B0609040504020204" pitchFamily="49" charset="0"/>
              </a:rPr>
              <a:t>microsoft</a:t>
            </a:r>
            <a:r>
              <a:rPr lang="en-US" sz="1050" b="1" dirty="0">
                <a:solidFill>
                  <a:srgbClr val="00B050"/>
                </a:solidFill>
                <a:latin typeface="Lucida Console" panose="020B0609040504020204" pitchFamily="49" charset="0"/>
              </a:rPr>
              <a:t>/</a:t>
            </a:r>
            <a:r>
              <a:rPr lang="en-US" sz="1050" b="1" dirty="0" err="1">
                <a:solidFill>
                  <a:srgbClr val="00B050"/>
                </a:solidFill>
                <a:latin typeface="Lucida Console" panose="020B0609040504020204" pitchFamily="49" charset="0"/>
              </a:rPr>
              <a:t>aspnet</a:t>
            </a:r>
            <a:endParaRPr lang="en-US" sz="1050" b="1" dirty="0">
              <a:solidFill>
                <a:srgbClr val="00B050"/>
              </a:solidFill>
              <a:latin typeface="Lucida Console" panose="020B0609040504020204" pitchFamily="49" charset="0"/>
            </a:endParaRPr>
          </a:p>
          <a:p>
            <a:pPr marL="0" lvl="0" indent="0">
              <a:spcBef>
                <a:spcPts val="0"/>
              </a:spcBef>
              <a:buNone/>
            </a:pPr>
            <a:r>
              <a:rPr lang="en-US" sz="1050" dirty="0">
                <a:solidFill>
                  <a:prstClr val="white"/>
                </a:solidFill>
                <a:latin typeface="Lucida Console" panose="020B0609040504020204" pitchFamily="49" charset="0"/>
              </a:rPr>
              <a:t>Using default tag: latest</a:t>
            </a:r>
          </a:p>
          <a:p>
            <a:pPr marL="0" lvl="0" indent="0">
              <a:spcBef>
                <a:spcPts val="0"/>
              </a:spcBef>
              <a:buNone/>
            </a:pPr>
            <a:r>
              <a:rPr lang="en-US" sz="1050" dirty="0">
                <a:solidFill>
                  <a:prstClr val="white"/>
                </a:solidFill>
                <a:latin typeface="Lucida Console" panose="020B0609040504020204" pitchFamily="49" charset="0"/>
              </a:rPr>
              <a:t>latest: Pulling from </a:t>
            </a:r>
            <a:r>
              <a:rPr lang="en-US" sz="1050" dirty="0" err="1">
                <a:solidFill>
                  <a:prstClr val="white"/>
                </a:solidFill>
                <a:latin typeface="Lucida Console" panose="020B0609040504020204" pitchFamily="49" charset="0"/>
              </a:rPr>
              <a:t>microsoft</a:t>
            </a:r>
            <a:r>
              <a:rPr lang="en-US" sz="1050" dirty="0">
                <a:solidFill>
                  <a:prstClr val="white"/>
                </a:solidFill>
                <a:latin typeface="Lucida Console" panose="020B0609040504020204" pitchFamily="49" charset="0"/>
              </a:rPr>
              <a:t>/</a:t>
            </a:r>
            <a:r>
              <a:rPr lang="en-US" sz="1050" dirty="0" err="1">
                <a:solidFill>
                  <a:prstClr val="white"/>
                </a:solidFill>
                <a:latin typeface="Lucida Console" panose="020B0609040504020204" pitchFamily="49" charset="0"/>
              </a:rPr>
              <a:t>aspnet</a:t>
            </a:r>
            <a:endParaRPr lang="en-US" sz="1050" dirty="0">
              <a:solidFill>
                <a:prstClr val="white"/>
              </a:solidFill>
              <a:latin typeface="Lucida Console" panose="020B0609040504020204" pitchFamily="49" charset="0"/>
            </a:endParaRPr>
          </a:p>
          <a:p>
            <a:pPr marL="0" lvl="0" indent="0">
              <a:spcBef>
                <a:spcPts val="0"/>
              </a:spcBef>
              <a:buNone/>
            </a:pPr>
            <a:r>
              <a:rPr lang="en-US" sz="1050" dirty="0">
                <a:solidFill>
                  <a:prstClr val="white"/>
                </a:solidFill>
                <a:latin typeface="Lucida Console" panose="020B0609040504020204" pitchFamily="49" charset="0"/>
              </a:rPr>
              <a:t>604d05dfd165: Extracting  [====================================================&gt;    ] 34.78 MB/37.19 MB</a:t>
            </a:r>
          </a:p>
          <a:p>
            <a:pPr marL="0" lvl="0" indent="0">
              <a:spcBef>
                <a:spcPts val="0"/>
              </a:spcBef>
              <a:buNone/>
            </a:pPr>
            <a:r>
              <a:rPr lang="en-US" sz="1050" dirty="0">
                <a:solidFill>
                  <a:prstClr val="white"/>
                </a:solidFill>
                <a:latin typeface="Lucida Console" panose="020B0609040504020204" pitchFamily="49" charset="0"/>
              </a:rPr>
              <a:t>a3ed95caeb02: Download complete</a:t>
            </a:r>
          </a:p>
          <a:p>
            <a:pPr marL="0" lvl="0" indent="0">
              <a:spcBef>
                <a:spcPts val="0"/>
              </a:spcBef>
              <a:buNone/>
            </a:pPr>
            <a:r>
              <a:rPr lang="en-US" sz="1050" dirty="0">
                <a:solidFill>
                  <a:prstClr val="white"/>
                </a:solidFill>
                <a:latin typeface="Lucida Console" panose="020B0609040504020204" pitchFamily="49" charset="0"/>
              </a:rPr>
              <a:t>af271166b5e5: Download complete</a:t>
            </a:r>
          </a:p>
          <a:p>
            <a:pPr marL="0" lvl="0" indent="0">
              <a:spcBef>
                <a:spcPts val="0"/>
              </a:spcBef>
              <a:buNone/>
            </a:pPr>
            <a:r>
              <a:rPr lang="en-US" sz="1050" dirty="0">
                <a:solidFill>
                  <a:prstClr val="white"/>
                </a:solidFill>
                <a:latin typeface="Lucida Console" panose="020B0609040504020204" pitchFamily="49" charset="0"/>
              </a:rPr>
              <a:t>ffff72610562: Pull complete</a:t>
            </a:r>
          </a:p>
          <a:p>
            <a:pPr marL="0" lvl="0" indent="0">
              <a:spcBef>
                <a:spcPts val="0"/>
              </a:spcBef>
              <a:buNone/>
            </a:pPr>
            <a:r>
              <a:rPr lang="en-US" sz="1050" dirty="0">
                <a:solidFill>
                  <a:prstClr val="white"/>
                </a:solidFill>
                <a:latin typeface="Lucida Console" panose="020B0609040504020204" pitchFamily="49" charset="0"/>
              </a:rPr>
              <a:t>82633c2ea8fc: Pull complete</a:t>
            </a:r>
          </a:p>
          <a:p>
            <a:pPr marL="0" lvl="0" indent="0">
              <a:spcBef>
                <a:spcPts val="0"/>
              </a:spcBef>
              <a:buNone/>
            </a:pPr>
            <a:r>
              <a:rPr lang="en-US" sz="1050" dirty="0">
                <a:solidFill>
                  <a:prstClr val="white"/>
                </a:solidFill>
                <a:latin typeface="Lucida Console" panose="020B0609040504020204" pitchFamily="49" charset="0"/>
              </a:rPr>
              <a:t>1ec63dc1715b: Downloading [=========================&gt;                               ] 29.72 MB/64.67 MB</a:t>
            </a:r>
          </a:p>
          <a:p>
            <a:pPr marL="0" lvl="0" indent="0">
              <a:spcBef>
                <a:spcPts val="0"/>
              </a:spcBef>
              <a:buNone/>
            </a:pPr>
            <a:r>
              <a:rPr lang="en-US" sz="1050" dirty="0">
                <a:solidFill>
                  <a:prstClr val="white"/>
                </a:solidFill>
                <a:latin typeface="Lucida Console" panose="020B0609040504020204" pitchFamily="49" charset="0"/>
              </a:rPr>
              <a:t>9be54d5ae146: Pull complete</a:t>
            </a:r>
          </a:p>
          <a:p>
            <a:pPr marL="0" lvl="0" indent="0">
              <a:spcBef>
                <a:spcPts val="0"/>
              </a:spcBef>
              <a:buNone/>
            </a:pPr>
            <a:r>
              <a:rPr lang="en-US" sz="1050" dirty="0">
                <a:solidFill>
                  <a:prstClr val="white"/>
                </a:solidFill>
                <a:latin typeface="Lucida Console" panose="020B0609040504020204" pitchFamily="49" charset="0"/>
              </a:rPr>
              <a:t>c3abf6246d6a: Pull complete</a:t>
            </a:r>
          </a:p>
          <a:p>
            <a:pPr marL="0" lvl="0" indent="0">
              <a:spcBef>
                <a:spcPts val="0"/>
              </a:spcBef>
              <a:buNone/>
            </a:pPr>
            <a:r>
              <a:rPr lang="en-US" sz="1050" dirty="0">
                <a:solidFill>
                  <a:prstClr val="white"/>
                </a:solidFill>
                <a:latin typeface="Lucida Console" panose="020B0609040504020204" pitchFamily="49" charset="0"/>
              </a:rPr>
              <a:t>Digest: sha256:cbbc0a7be0926d017ffd952799c4864c2c6cf812cbb70862bf2c8539401aa1e3</a:t>
            </a:r>
          </a:p>
          <a:p>
            <a:pPr marL="0" lvl="0" indent="0">
              <a:spcBef>
                <a:spcPts val="0"/>
              </a:spcBef>
              <a:buNone/>
            </a:pPr>
            <a:r>
              <a:rPr lang="en-US" sz="1050" dirty="0">
                <a:solidFill>
                  <a:prstClr val="white"/>
                </a:solidFill>
                <a:latin typeface="Lucida Console" panose="020B0609040504020204" pitchFamily="49" charset="0"/>
              </a:rPr>
              <a:t>Status: Downloaded newer image for </a:t>
            </a:r>
            <a:r>
              <a:rPr lang="en-US" sz="1050" dirty="0" err="1">
                <a:solidFill>
                  <a:prstClr val="white"/>
                </a:solidFill>
                <a:latin typeface="Lucida Console" panose="020B0609040504020204" pitchFamily="49" charset="0"/>
              </a:rPr>
              <a:t>microsoft</a:t>
            </a:r>
            <a:r>
              <a:rPr lang="en-US" sz="1050" dirty="0">
                <a:solidFill>
                  <a:prstClr val="white"/>
                </a:solidFill>
                <a:latin typeface="Lucida Console" panose="020B0609040504020204" pitchFamily="49" charset="0"/>
              </a:rPr>
              <a:t>/</a:t>
            </a:r>
            <a:r>
              <a:rPr lang="en-US" sz="1050" dirty="0" err="1">
                <a:solidFill>
                  <a:prstClr val="white"/>
                </a:solidFill>
                <a:latin typeface="Lucida Console" panose="020B0609040504020204" pitchFamily="49" charset="0"/>
              </a:rPr>
              <a:t>aspnet:latest</a:t>
            </a:r>
            <a:endParaRPr lang="en-US" sz="1050" dirty="0">
              <a:solidFill>
                <a:schemeClr val="tx1"/>
              </a:solidFill>
              <a:latin typeface="Lucida Console" panose="020B0609040504020204" pitchFamily="49" charset="0"/>
            </a:endParaRPr>
          </a:p>
        </p:txBody>
      </p:sp>
    </p:spTree>
    <p:extLst>
      <p:ext uri="{BB962C8B-B14F-4D97-AF65-F5344CB8AC3E}">
        <p14:creationId xmlns:p14="http://schemas.microsoft.com/office/powerpoint/2010/main" val="2619365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072628" y="1629206"/>
            <a:ext cx="2642871" cy="2314547"/>
            <a:chOff x="4156030" y="3448050"/>
            <a:chExt cx="2566671" cy="2250456"/>
          </a:xfrm>
        </p:grpSpPr>
        <p:sp>
          <p:nvSpPr>
            <p:cNvPr id="5" name="Rectangle 4"/>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lowchart: Alternate Process 5"/>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DOCKER_HOST</a:t>
              </a:r>
            </a:p>
          </p:txBody>
        </p:sp>
      </p:grpSp>
      <p:grpSp>
        <p:nvGrpSpPr>
          <p:cNvPr id="7" name="Group 6"/>
          <p:cNvGrpSpPr/>
          <p:nvPr/>
        </p:nvGrpSpPr>
        <p:grpSpPr>
          <a:xfrm>
            <a:off x="4475144" y="2114550"/>
            <a:ext cx="1135637" cy="1696328"/>
            <a:chOff x="7441366" y="1793260"/>
            <a:chExt cx="1135637" cy="1696328"/>
          </a:xfrm>
        </p:grpSpPr>
        <p:sp>
          <p:nvSpPr>
            <p:cNvPr id="8" name="Rectangle 7"/>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Alternate Process 8"/>
            <p:cNvSpPr/>
            <p:nvPr/>
          </p:nvSpPr>
          <p:spPr>
            <a:xfrm>
              <a:off x="7441366" y="1793260"/>
              <a:ext cx="1011255"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Images Cache</a:t>
              </a:r>
            </a:p>
          </p:txBody>
        </p:sp>
      </p:grpSp>
      <p:grpSp>
        <p:nvGrpSpPr>
          <p:cNvPr id="10" name="Group 9"/>
          <p:cNvGrpSpPr/>
          <p:nvPr/>
        </p:nvGrpSpPr>
        <p:grpSpPr>
          <a:xfrm>
            <a:off x="3206069" y="2114550"/>
            <a:ext cx="1135636" cy="1696328"/>
            <a:chOff x="6172291" y="1793260"/>
            <a:chExt cx="1135636" cy="1696328"/>
          </a:xfrm>
        </p:grpSpPr>
        <p:sp>
          <p:nvSpPr>
            <p:cNvPr id="11" name="Rectangle 10"/>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Alternate Process 11"/>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Containers</a:t>
              </a:r>
            </a:p>
          </p:txBody>
        </p:sp>
      </p:grpSp>
      <p:grpSp>
        <p:nvGrpSpPr>
          <p:cNvPr id="19" name="Group 18"/>
          <p:cNvGrpSpPr/>
          <p:nvPr/>
        </p:nvGrpSpPr>
        <p:grpSpPr>
          <a:xfrm>
            <a:off x="5943600" y="1433340"/>
            <a:ext cx="2530448" cy="1753030"/>
            <a:chOff x="288952" y="329375"/>
            <a:chExt cx="2530448" cy="1753030"/>
          </a:xfrm>
        </p:grpSpPr>
        <p:sp>
          <p:nvSpPr>
            <p:cNvPr id="20" name="Rectangle 19"/>
            <p:cNvSpPr/>
            <p:nvPr/>
          </p:nvSpPr>
          <p:spPr>
            <a:xfrm>
              <a:off x="304800" y="634605"/>
              <a:ext cx="2514600"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lowchart: Alternate Process 20"/>
            <p:cNvSpPr/>
            <p:nvPr/>
          </p:nvSpPr>
          <p:spPr>
            <a:xfrm>
              <a:off x="288952" y="525388"/>
              <a:ext cx="804347" cy="241652"/>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Registry</a:t>
              </a:r>
            </a:p>
          </p:txBody>
        </p:sp>
        <p:pic>
          <p:nvPicPr>
            <p:cNvPr id="22"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97191"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23" name="Group 22"/>
          <p:cNvGrpSpPr/>
          <p:nvPr/>
        </p:nvGrpSpPr>
        <p:grpSpPr>
          <a:xfrm>
            <a:off x="7845032" y="2217318"/>
            <a:ext cx="409767" cy="835078"/>
            <a:chOff x="2190384" y="1113353"/>
            <a:chExt cx="409767" cy="835078"/>
          </a:xfrm>
        </p:grpSpPr>
        <p:pic>
          <p:nvPicPr>
            <p:cNvPr id="24" name="Picture 12" descr="https://hub.docker.com/public/images/official/ngin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384" y="111335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4" descr="https://hub.docker.com/public/images/official/busybo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0384" y="153866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p:cNvGrpSpPr/>
          <p:nvPr/>
        </p:nvGrpSpPr>
        <p:grpSpPr>
          <a:xfrm>
            <a:off x="6083081" y="2217318"/>
            <a:ext cx="409767" cy="835078"/>
            <a:chOff x="428433" y="1113353"/>
            <a:chExt cx="409767" cy="835078"/>
          </a:xfrm>
        </p:grpSpPr>
        <p:pic>
          <p:nvPicPr>
            <p:cNvPr id="27" name="Picture 10" descr="https://hub.docker.com/public/images/official/ubuntu.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433" y="153866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6" descr="https://hub.docker.com/public/images/official/mon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433" y="1113353"/>
              <a:ext cx="409767" cy="409768"/>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Picture 22" descr="https://hub.docker.com/public/images/official/jenkin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70398" y="2217318"/>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4" descr="https://hub.docker.com/public/images/official/hello-world.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70398" y="2642628"/>
            <a:ext cx="409767" cy="409768"/>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31"/>
          <p:cNvGrpSpPr/>
          <p:nvPr/>
        </p:nvGrpSpPr>
        <p:grpSpPr>
          <a:xfrm>
            <a:off x="7257715" y="2217318"/>
            <a:ext cx="409767" cy="835078"/>
            <a:chOff x="1548167" y="1113353"/>
            <a:chExt cx="409767" cy="835078"/>
          </a:xfrm>
        </p:grpSpPr>
        <p:pic>
          <p:nvPicPr>
            <p:cNvPr id="33" name="Picture 18" descr="https://hub.docker.com/public/images/official/nod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48167" y="153866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6" descr="https://hub.docker.com/public/images/official/mariadb.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48167" y="111335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609573" y="1624119"/>
            <a:ext cx="1711369" cy="1136758"/>
            <a:chOff x="4156031" y="3448050"/>
            <a:chExt cx="1711369" cy="952500"/>
          </a:xfrm>
        </p:grpSpPr>
        <p:sp>
          <p:nvSpPr>
            <p:cNvPr id="36" name="Rectangle 35"/>
            <p:cNvSpPr/>
            <p:nvPr/>
          </p:nvSpPr>
          <p:spPr>
            <a:xfrm>
              <a:off x="4156031" y="3562350"/>
              <a:ext cx="1711369" cy="8382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lowchart: Alternate Process 36"/>
            <p:cNvSpPr/>
            <p:nvPr/>
          </p:nvSpPr>
          <p:spPr>
            <a:xfrm>
              <a:off x="4156031" y="3448050"/>
              <a:ext cx="80434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Client</a:t>
              </a:r>
            </a:p>
          </p:txBody>
        </p:sp>
      </p:grpSp>
      <p:sp>
        <p:nvSpPr>
          <p:cNvPr id="38" name="Flowchart: Alternate Process 37"/>
          <p:cNvSpPr/>
          <p:nvPr/>
        </p:nvSpPr>
        <p:spPr>
          <a:xfrm>
            <a:off x="794704" y="1925548"/>
            <a:ext cx="1223675" cy="228600"/>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bg1"/>
                </a:solidFill>
                <a:latin typeface="Lucida Console" panose="020B0609040504020204" pitchFamily="49" charset="0"/>
              </a:rPr>
              <a:t>Docker pull</a:t>
            </a:r>
          </a:p>
        </p:txBody>
      </p:sp>
      <p:sp>
        <p:nvSpPr>
          <p:cNvPr id="39" name="Rectangle 38"/>
          <p:cNvSpPr/>
          <p:nvPr/>
        </p:nvSpPr>
        <p:spPr>
          <a:xfrm>
            <a:off x="3200898" y="1901833"/>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Docker daemon</a:t>
            </a:r>
          </a:p>
        </p:txBody>
      </p:sp>
      <p:pic>
        <p:nvPicPr>
          <p:cNvPr id="43" name="Picture 4" descr="http://www.mi2.hr/wp-content/uploads/2015/10/docker-log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59104" y="1517885"/>
            <a:ext cx="651489" cy="370455"/>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Straight Arrow Connector 43"/>
          <p:cNvCxnSpPr>
            <a:endCxn id="6" idx="1"/>
          </p:cNvCxnSpPr>
          <p:nvPr/>
        </p:nvCxnSpPr>
        <p:spPr>
          <a:xfrm flipV="1">
            <a:off x="2325781" y="1746761"/>
            <a:ext cx="746847" cy="293087"/>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4858870" y="244995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lowchart: Alternate Process 51"/>
          <p:cNvSpPr/>
          <p:nvPr/>
        </p:nvSpPr>
        <p:spPr>
          <a:xfrm>
            <a:off x="796426" y="2168825"/>
            <a:ext cx="1223675" cy="228600"/>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bg1"/>
                </a:solidFill>
                <a:latin typeface="Lucida Console" panose="020B0609040504020204" pitchFamily="49" charset="0"/>
              </a:rPr>
              <a:t>Docker run</a:t>
            </a:r>
          </a:p>
        </p:txBody>
      </p:sp>
      <p:cxnSp>
        <p:nvCxnSpPr>
          <p:cNvPr id="183" name="Straight Arrow Connector 182"/>
          <p:cNvCxnSpPr>
            <a:endCxn id="21" idx="1"/>
          </p:cNvCxnSpPr>
          <p:nvPr/>
        </p:nvCxnSpPr>
        <p:spPr>
          <a:xfrm flipV="1">
            <a:off x="5611133" y="1750179"/>
            <a:ext cx="332467" cy="220991"/>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pic>
        <p:nvPicPr>
          <p:cNvPr id="180" name="Picture 24" descr="https://hub.docker.com/public/images/official/hello-world.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70397" y="2642628"/>
            <a:ext cx="409767" cy="409768"/>
          </a:xfrm>
          <a:prstGeom prst="rect">
            <a:avLst/>
          </a:prstGeom>
          <a:noFill/>
          <a:extLst>
            <a:ext uri="{909E8E84-426E-40DD-AFC4-6F175D3DCCD1}">
              <a14:hiddenFill xmlns:a14="http://schemas.microsoft.com/office/drawing/2010/main">
                <a:solidFill>
                  <a:srgbClr val="FFFFFF"/>
                </a:solidFill>
              </a14:hiddenFill>
            </a:ext>
          </a:extLst>
        </p:spPr>
      </p:pic>
      <p:grpSp>
        <p:nvGrpSpPr>
          <p:cNvPr id="2063" name="Group 2062"/>
          <p:cNvGrpSpPr/>
          <p:nvPr/>
        </p:nvGrpSpPr>
        <p:grpSpPr>
          <a:xfrm>
            <a:off x="3240661" y="2385182"/>
            <a:ext cx="540854" cy="333210"/>
            <a:chOff x="3240661" y="1005909"/>
            <a:chExt cx="540854" cy="333210"/>
          </a:xfrm>
        </p:grpSpPr>
        <p:grpSp>
          <p:nvGrpSpPr>
            <p:cNvPr id="2056" name="Group 2055"/>
            <p:cNvGrpSpPr/>
            <p:nvPr/>
          </p:nvGrpSpPr>
          <p:grpSpPr>
            <a:xfrm>
              <a:off x="3240661" y="1005909"/>
              <a:ext cx="540854" cy="333210"/>
              <a:chOff x="1926169" y="1632181"/>
              <a:chExt cx="540854" cy="333210"/>
            </a:xfrm>
          </p:grpSpPr>
          <p:sp>
            <p:nvSpPr>
              <p:cNvPr id="119" name="Rectangle 118"/>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49" name="Group 2048"/>
              <p:cNvGrpSpPr/>
              <p:nvPr/>
            </p:nvGrpSpPr>
            <p:grpSpPr>
              <a:xfrm>
                <a:off x="1989961" y="1665409"/>
                <a:ext cx="413499" cy="266755"/>
                <a:chOff x="1371600" y="2038342"/>
                <a:chExt cx="609600" cy="393263"/>
              </a:xfrm>
            </p:grpSpPr>
            <p:cxnSp>
              <p:nvCxnSpPr>
                <p:cNvPr id="2048" name="Straight Connector 204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053" name="Rectangle 205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61" name="Rectangle 2060"/>
            <p:cNvSpPr/>
            <p:nvPr/>
          </p:nvSpPr>
          <p:spPr>
            <a:xfrm>
              <a:off x="3347642" y="1092724"/>
              <a:ext cx="324240" cy="1646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1" name="Picture 24" descr="https://hub.docker.com/public/images/official/hello-world.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381374" y="1047631"/>
              <a:ext cx="243006" cy="243007"/>
            </a:xfrm>
            <a:prstGeom prst="rect">
              <a:avLst/>
            </a:prstGeom>
            <a:noFill/>
            <a:extLst>
              <a:ext uri="{909E8E84-426E-40DD-AFC4-6F175D3DCCD1}">
                <a14:hiddenFill xmlns:a14="http://schemas.microsoft.com/office/drawing/2010/main">
                  <a:solidFill>
                    <a:srgbClr val="FFFFFF"/>
                  </a:solidFill>
                </a14:hiddenFill>
              </a:ext>
            </a:extLst>
          </p:spPr>
        </p:pic>
      </p:grpSp>
      <p:sp>
        <p:nvSpPr>
          <p:cNvPr id="2064" name="Title 2063"/>
          <p:cNvSpPr>
            <a:spLocks noGrp="1"/>
          </p:cNvSpPr>
          <p:nvPr>
            <p:ph type="title"/>
          </p:nvPr>
        </p:nvSpPr>
        <p:spPr/>
        <p:txBody>
          <a:bodyPr/>
          <a:lstStyle/>
          <a:p>
            <a:r>
              <a:rPr lang="en-US" dirty="0"/>
              <a:t>Docker API</a:t>
            </a:r>
          </a:p>
        </p:txBody>
      </p:sp>
      <p:pic>
        <p:nvPicPr>
          <p:cNvPr id="187" name="Picture 24" descr="https://hub.docker.com/public/images/official/hello-world.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4220" y="2443234"/>
            <a:ext cx="409767" cy="409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001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down)">
                                      <p:cBhvr>
                                        <p:cTn id="11" dur="500"/>
                                        <p:tgtEl>
                                          <p:spTgt spid="44"/>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83"/>
                                        </p:tgtEl>
                                        <p:attrNameLst>
                                          <p:attrName>style.visibility</p:attrName>
                                        </p:attrNameLst>
                                      </p:cBhvr>
                                      <p:to>
                                        <p:strVal val="visible"/>
                                      </p:to>
                                    </p:set>
                                    <p:animEffect transition="in" filter="wipe(down)">
                                      <p:cBhvr>
                                        <p:cTn id="15" dur="500"/>
                                        <p:tgtEl>
                                          <p:spTgt spid="183"/>
                                        </p:tgtEl>
                                      </p:cBhvr>
                                    </p:animEffect>
                                  </p:childTnLst>
                                </p:cTn>
                              </p:par>
                            </p:childTnLst>
                          </p:cTn>
                        </p:par>
                        <p:par>
                          <p:cTn id="16" fill="hold">
                            <p:stCondLst>
                              <p:cond delay="1500"/>
                            </p:stCondLst>
                            <p:childTnLst>
                              <p:par>
                                <p:cTn id="17" presetID="42" presetClass="path" presetSubtype="0" accel="50000" decel="50000" fill="hold" nodeType="afterEffect">
                                  <p:stCondLst>
                                    <p:cond delay="0"/>
                                  </p:stCondLst>
                                  <p:childTnLst>
                                    <p:animMotion origin="layout" path="M 2.77778E-7 -3.7037E-6 L -0.19861 -0.03642 " pathEditMode="relative" rAng="0" ptsTypes="AA">
                                      <p:cBhvr>
                                        <p:cTn id="18" dur="2000" fill="hold"/>
                                        <p:tgtEl>
                                          <p:spTgt spid="180"/>
                                        </p:tgtEl>
                                        <p:attrNameLst>
                                          <p:attrName>ppt_x</p:attrName>
                                          <p:attrName>ppt_y</p:attrName>
                                        </p:attrNameLst>
                                      </p:cBhvr>
                                      <p:rCtr x="-9931" y="-2006"/>
                                    </p:animMotion>
                                  </p:childTnLst>
                                </p:cTn>
                              </p:par>
                              <p:par>
                                <p:cTn id="19" presetID="10" presetClass="entr" presetSubtype="0" fill="hold" nodeType="withEffect">
                                  <p:stCondLst>
                                    <p:cond delay="1500"/>
                                  </p:stCondLst>
                                  <p:childTnLst>
                                    <p:set>
                                      <p:cBhvr>
                                        <p:cTn id="20" dur="1" fill="hold">
                                          <p:stCondLst>
                                            <p:cond delay="0"/>
                                          </p:stCondLst>
                                        </p:cTn>
                                        <p:tgtEl>
                                          <p:spTgt spid="187"/>
                                        </p:tgtEl>
                                        <p:attrNameLst>
                                          <p:attrName>style.visibility</p:attrName>
                                        </p:attrNameLst>
                                      </p:cBhvr>
                                      <p:to>
                                        <p:strVal val="visible"/>
                                      </p:to>
                                    </p:set>
                                    <p:animEffect transition="in" filter="fade">
                                      <p:cBhvr>
                                        <p:cTn id="21" dur="500"/>
                                        <p:tgtEl>
                                          <p:spTgt spid="187"/>
                                        </p:tgtEl>
                                      </p:cBhvr>
                                    </p:animEffect>
                                  </p:childTnLst>
                                </p:cTn>
                              </p:par>
                              <p:par>
                                <p:cTn id="22" presetID="10" presetClass="entr" presetSubtype="0" fill="hold" grpId="0" nodeType="withEffect">
                                  <p:stCondLst>
                                    <p:cond delay="150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fade">
                                      <p:cBhvr>
                                        <p:cTn id="29" dur="500"/>
                                        <p:tgtEl>
                                          <p:spTgt spid="52"/>
                                        </p:tgtEl>
                                      </p:cBhvr>
                                    </p:animEffect>
                                  </p:childTnLst>
                                </p:cTn>
                              </p:par>
                            </p:childTnLst>
                          </p:cTn>
                        </p:par>
                        <p:par>
                          <p:cTn id="30" fill="hold">
                            <p:stCondLst>
                              <p:cond delay="500"/>
                            </p:stCondLst>
                            <p:childTnLst>
                              <p:par>
                                <p:cTn id="31" presetID="42" presetClass="path" presetSubtype="0" accel="50000" decel="50000" fill="hold" nodeType="afterEffect">
                                  <p:stCondLst>
                                    <p:cond delay="0"/>
                                  </p:stCondLst>
                                  <p:childTnLst>
                                    <p:animMotion origin="layout" path="M -0.19861 -0.03642 L -0.37031 -0.05895 " pathEditMode="relative" rAng="0" ptsTypes="AA">
                                      <p:cBhvr>
                                        <p:cTn id="32" dur="2000" fill="hold"/>
                                        <p:tgtEl>
                                          <p:spTgt spid="180"/>
                                        </p:tgtEl>
                                        <p:attrNameLst>
                                          <p:attrName>ppt_x</p:attrName>
                                          <p:attrName>ppt_y</p:attrName>
                                        </p:attrNameLst>
                                      </p:cBhvr>
                                      <p:rCtr x="-8594" y="-1142"/>
                                    </p:animMotion>
                                  </p:childTnLst>
                                </p:cTn>
                              </p:par>
                              <p:par>
                                <p:cTn id="33" presetID="10" presetClass="entr" presetSubtype="0" fill="hold" nodeType="withEffect">
                                  <p:stCondLst>
                                    <p:cond delay="1300"/>
                                  </p:stCondLst>
                                  <p:childTnLst>
                                    <p:set>
                                      <p:cBhvr>
                                        <p:cTn id="34" dur="1" fill="hold">
                                          <p:stCondLst>
                                            <p:cond delay="0"/>
                                          </p:stCondLst>
                                        </p:cTn>
                                        <p:tgtEl>
                                          <p:spTgt spid="2063"/>
                                        </p:tgtEl>
                                        <p:attrNameLst>
                                          <p:attrName>style.visibility</p:attrName>
                                        </p:attrNameLst>
                                      </p:cBhvr>
                                      <p:to>
                                        <p:strVal val="visible"/>
                                      </p:to>
                                    </p:set>
                                    <p:animEffect transition="in" filter="fade">
                                      <p:cBhvr>
                                        <p:cTn id="35" dur="800"/>
                                        <p:tgtEl>
                                          <p:spTgt spid="20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6" grpId="0" animBg="1"/>
      <p:bldP spid="5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33400" y="285750"/>
            <a:ext cx="8229600" cy="4308475"/>
          </a:xfrm>
        </p:spPr>
        <p:txBody>
          <a:bodyPr>
            <a:normAutofit fontScale="62500" lnSpcReduction="20000"/>
          </a:bodyPr>
          <a:lstStyle/>
          <a:p>
            <a:pPr marL="2289175" indent="-2289175">
              <a:buNone/>
            </a:pPr>
            <a:r>
              <a:rPr lang="en-US" sz="3900" b="1" dirty="0">
                <a:solidFill>
                  <a:srgbClr val="0070C0"/>
                </a:solidFill>
              </a:rPr>
              <a:t>Vocabulary</a:t>
            </a:r>
          </a:p>
          <a:p>
            <a:pPr marL="2289175" indent="-2289175">
              <a:buNone/>
            </a:pPr>
            <a:r>
              <a:rPr lang="en-US" b="1" dirty="0"/>
              <a:t>Host</a:t>
            </a:r>
            <a:r>
              <a:rPr lang="en-US" dirty="0"/>
              <a:t>	A VM running the Docker Daemon to host a collection of Docker Containers</a:t>
            </a:r>
          </a:p>
          <a:p>
            <a:pPr marL="2289175" indent="-2289175">
              <a:buNone/>
            </a:pPr>
            <a:r>
              <a:rPr lang="en-US" b="1" dirty="0"/>
              <a:t>Client</a:t>
            </a:r>
            <a:r>
              <a:rPr lang="en-US" dirty="0"/>
              <a:t>	Where docker commands are executed </a:t>
            </a:r>
            <a:r>
              <a:rPr lang="en-US" baseline="30000" dirty="0"/>
              <a:t>(client/server)</a:t>
            </a:r>
          </a:p>
          <a:p>
            <a:pPr marL="2289175" indent="-2289175">
              <a:buNone/>
            </a:pPr>
            <a:r>
              <a:rPr lang="en-US" b="1" dirty="0"/>
              <a:t>Image </a:t>
            </a:r>
            <a:r>
              <a:rPr lang="en-US" dirty="0"/>
              <a:t>	An </a:t>
            </a:r>
            <a:r>
              <a:rPr lang="en-US" i="1" dirty="0"/>
              <a:t>ordered collection of filesystems* </a:t>
            </a:r>
            <a:r>
              <a:rPr lang="en-US" dirty="0"/>
              <a:t>to be used when instancing a container </a:t>
            </a:r>
            <a:r>
              <a:rPr lang="en-US" baseline="30000" dirty="0"/>
              <a:t>– * see layers, later on</a:t>
            </a:r>
          </a:p>
          <a:p>
            <a:pPr marL="2289175" indent="-2289175">
              <a:buNone/>
            </a:pPr>
            <a:r>
              <a:rPr lang="en-US" b="1" dirty="0"/>
              <a:t>Container </a:t>
            </a:r>
            <a:r>
              <a:rPr lang="en-US" dirty="0"/>
              <a:t>	A runtime instance of an image</a:t>
            </a:r>
          </a:p>
          <a:p>
            <a:pPr marL="2289175" indent="-2289175">
              <a:buNone/>
            </a:pPr>
            <a:r>
              <a:rPr lang="en-US" b="1" dirty="0"/>
              <a:t>Registry</a:t>
            </a:r>
            <a:r>
              <a:rPr lang="en-US" dirty="0"/>
              <a:t>	A collection of docker images</a:t>
            </a:r>
          </a:p>
          <a:p>
            <a:pPr marL="2289175" indent="-2289175">
              <a:buNone/>
            </a:pPr>
            <a:endParaRPr lang="en-US" sz="3900" b="1" dirty="0">
              <a:solidFill>
                <a:srgbClr val="0070C0"/>
              </a:solidFill>
            </a:endParaRPr>
          </a:p>
          <a:p>
            <a:pPr marL="2289175" indent="-2289175">
              <a:buNone/>
            </a:pPr>
            <a:r>
              <a:rPr lang="en-US" sz="3900" b="1" dirty="0">
                <a:solidFill>
                  <a:srgbClr val="0070C0"/>
                </a:solidFill>
              </a:rPr>
              <a:t>Commands</a:t>
            </a:r>
          </a:p>
          <a:p>
            <a:pPr marL="2289175" indent="-2289175">
              <a:buNone/>
            </a:pPr>
            <a:r>
              <a:rPr lang="en-US" b="1" dirty="0">
                <a:latin typeface="Consolas" panose="020B0609020204030204" pitchFamily="49" charset="0"/>
              </a:rPr>
              <a:t>Docker run</a:t>
            </a:r>
            <a:r>
              <a:rPr lang="en-US" dirty="0"/>
              <a:t>	The process of instancing an Image as a running container</a:t>
            </a:r>
          </a:p>
          <a:p>
            <a:pPr marL="2289175" indent="-2289175">
              <a:buNone/>
            </a:pPr>
            <a:r>
              <a:rPr lang="en-US" b="1" dirty="0">
                <a:latin typeface="Consolas" panose="020B0609020204030204" pitchFamily="49" charset="0"/>
              </a:rPr>
              <a:t>Docker search</a:t>
            </a:r>
            <a:r>
              <a:rPr lang="en-US" dirty="0"/>
              <a:t>	Searches the current registry</a:t>
            </a:r>
          </a:p>
          <a:p>
            <a:pPr marL="2289175" indent="-2289175">
              <a:buNone/>
            </a:pPr>
            <a:r>
              <a:rPr lang="en-US" b="1" dirty="0">
                <a:latin typeface="Consolas" panose="020B0609020204030204" pitchFamily="49" charset="0"/>
              </a:rPr>
              <a:t>Docker pull</a:t>
            </a:r>
            <a:r>
              <a:rPr lang="en-US" dirty="0"/>
              <a:t>	Pulls a Docker Image to your Docker Host cache</a:t>
            </a:r>
          </a:p>
          <a:p>
            <a:pPr marL="2289175" indent="-2289175">
              <a:buNone/>
            </a:pPr>
            <a:endParaRPr lang="en-US" dirty="0"/>
          </a:p>
        </p:txBody>
      </p:sp>
      <p:sp>
        <p:nvSpPr>
          <p:cNvPr id="7" name="Rectangle 6"/>
          <p:cNvSpPr/>
          <p:nvPr/>
        </p:nvSpPr>
        <p:spPr>
          <a:xfrm>
            <a:off x="457200" y="4719340"/>
            <a:ext cx="5638800" cy="307777"/>
          </a:xfrm>
          <a:prstGeom prst="rect">
            <a:avLst/>
          </a:prstGeom>
        </p:spPr>
        <p:txBody>
          <a:bodyPr wrap="square">
            <a:spAutoFit/>
          </a:bodyPr>
          <a:lstStyle/>
          <a:p>
            <a:r>
              <a:rPr lang="en-US" sz="1400" i="1" dirty="0">
                <a:solidFill>
                  <a:schemeClr val="bg1"/>
                </a:solidFill>
                <a:hlinkClick r:id="rId2"/>
              </a:rPr>
              <a:t>Understanding the Docker Architecture</a:t>
            </a:r>
            <a:r>
              <a:rPr lang="en-US" sz="1400" i="1" dirty="0">
                <a:solidFill>
                  <a:schemeClr val="bg1"/>
                </a:solidFill>
              </a:rPr>
              <a:t> </a:t>
            </a:r>
          </a:p>
        </p:txBody>
      </p:sp>
    </p:spTree>
    <p:extLst>
      <p:ext uri="{BB962C8B-B14F-4D97-AF65-F5344CB8AC3E}">
        <p14:creationId xmlns:p14="http://schemas.microsoft.com/office/powerpoint/2010/main" val="4258922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838200" y="289322"/>
            <a:ext cx="7772400" cy="1102519"/>
          </a:xfrm>
        </p:spPr>
        <p:txBody>
          <a:bodyPr/>
          <a:lstStyle/>
          <a:p>
            <a:r>
              <a:rPr lang="en-US" dirty="0"/>
              <a:t>Building Docker Images</a:t>
            </a:r>
          </a:p>
        </p:txBody>
      </p:sp>
      <p:pic>
        <p:nvPicPr>
          <p:cNvPr id="4098" name="Picture 2" descr="http://www.globalsecurity.org/military/library/policy/army/fm/55-17/image1363.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809750"/>
            <a:ext cx="3651511" cy="2893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6968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 build</a:t>
            </a:r>
          </a:p>
        </p:txBody>
      </p:sp>
      <p:sp>
        <p:nvSpPr>
          <p:cNvPr id="2" name="Content Placeholder 1"/>
          <p:cNvSpPr>
            <a:spLocks noGrp="1"/>
          </p:cNvSpPr>
          <p:nvPr>
            <p:ph idx="1"/>
          </p:nvPr>
        </p:nvSpPr>
        <p:spPr>
          <a:xfrm>
            <a:off x="457200" y="962144"/>
            <a:ext cx="8686800" cy="3938001"/>
          </a:xfrm>
          <a:solidFill>
            <a:srgbClr val="012456"/>
          </a:solidFill>
        </p:spPr>
        <p:txBody>
          <a:bodyPr wrap="square" rtlCol="0">
            <a:spAutoFit/>
          </a:bodyPr>
          <a:lstStyle/>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Code .</a:t>
            </a:r>
          </a:p>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 build –t node-hello-world .</a:t>
            </a:r>
          </a:p>
          <a:p>
            <a:pPr marL="0" indent="0">
              <a:buNone/>
            </a:pPr>
            <a:r>
              <a:rPr lang="en-US" sz="1050" dirty="0">
                <a:solidFill>
                  <a:schemeClr val="tx1"/>
                </a:solidFill>
                <a:latin typeface="Lucida Console" panose="020B0609040504020204" pitchFamily="49" charset="0"/>
              </a:rPr>
              <a:t>Sending build context to Docker daemon 3.072 kB</a:t>
            </a:r>
          </a:p>
          <a:p>
            <a:pPr marL="0" indent="0">
              <a:buNone/>
            </a:pPr>
            <a:r>
              <a:rPr lang="en-US" sz="1050" dirty="0">
                <a:solidFill>
                  <a:schemeClr val="tx1"/>
                </a:solidFill>
                <a:latin typeface="Lucida Console" panose="020B0609040504020204" pitchFamily="49" charset="0"/>
              </a:rPr>
              <a:t>Step 1 : FROM node:0.12</a:t>
            </a:r>
          </a:p>
          <a:p>
            <a:pPr marL="0" indent="0">
              <a:buNone/>
            </a:pPr>
            <a:r>
              <a:rPr lang="en-US" sz="1050" dirty="0">
                <a:solidFill>
                  <a:schemeClr val="tx1"/>
                </a:solidFill>
                <a:latin typeface="Lucida Console" panose="020B0609040504020204" pitchFamily="49" charset="0"/>
              </a:rPr>
              <a:t> ---&gt; 0d09d339d757</a:t>
            </a:r>
          </a:p>
          <a:p>
            <a:pPr marL="0" indent="0">
              <a:buNone/>
            </a:pPr>
            <a:r>
              <a:rPr lang="en-US" sz="1050" dirty="0">
                <a:solidFill>
                  <a:schemeClr val="tx1"/>
                </a:solidFill>
                <a:latin typeface="Lucida Console" panose="020B0609040504020204" pitchFamily="49" charset="0"/>
              </a:rPr>
              <a:t>Step 2 : COPY server.js /server.js</a:t>
            </a:r>
          </a:p>
          <a:p>
            <a:pPr marL="0" indent="0">
              <a:buNone/>
            </a:pPr>
            <a:r>
              <a:rPr lang="en-US" sz="1050" dirty="0">
                <a:solidFill>
                  <a:schemeClr val="tx1"/>
                </a:solidFill>
                <a:latin typeface="Lucida Console" panose="020B0609040504020204" pitchFamily="49" charset="0"/>
              </a:rPr>
              <a:t> ---&gt; 900cefa8acd3</a:t>
            </a:r>
          </a:p>
          <a:p>
            <a:pPr marL="0" indent="0">
              <a:buNone/>
            </a:pPr>
            <a:r>
              <a:rPr lang="en-US" sz="1050" dirty="0">
                <a:solidFill>
                  <a:schemeClr val="tx1"/>
                </a:solidFill>
                <a:latin typeface="Lucida Console" panose="020B0609040504020204" pitchFamily="49" charset="0"/>
              </a:rPr>
              <a:t>Removing intermediate container 34e26d7b0734</a:t>
            </a:r>
          </a:p>
          <a:p>
            <a:pPr marL="0" indent="0">
              <a:buNone/>
            </a:pPr>
            <a:r>
              <a:rPr lang="en-US" sz="1050" dirty="0">
                <a:solidFill>
                  <a:schemeClr val="tx1"/>
                </a:solidFill>
                <a:latin typeface="Lucida Console" panose="020B0609040504020204" pitchFamily="49" charset="0"/>
              </a:rPr>
              <a:t>Step 3 : CMD node server.js</a:t>
            </a:r>
          </a:p>
          <a:p>
            <a:pPr marL="0" indent="0">
              <a:buNone/>
            </a:pPr>
            <a:r>
              <a:rPr lang="en-US" sz="1050" dirty="0">
                <a:solidFill>
                  <a:schemeClr val="tx1"/>
                </a:solidFill>
                <a:latin typeface="Lucida Console" panose="020B0609040504020204" pitchFamily="49" charset="0"/>
              </a:rPr>
              <a:t> ---&gt; Running in 91b08051fd43</a:t>
            </a:r>
          </a:p>
          <a:p>
            <a:pPr marL="0" indent="0">
              <a:buNone/>
            </a:pPr>
            <a:r>
              <a:rPr lang="en-US" sz="1050" dirty="0">
                <a:solidFill>
                  <a:schemeClr val="tx1"/>
                </a:solidFill>
                <a:latin typeface="Lucida Console" panose="020B0609040504020204" pitchFamily="49" charset="0"/>
              </a:rPr>
              <a:t> ---&gt; 06436eb3523e</a:t>
            </a:r>
          </a:p>
          <a:p>
            <a:pPr marL="0" indent="0">
              <a:buNone/>
            </a:pPr>
            <a:r>
              <a:rPr lang="en-US" sz="1050" dirty="0">
                <a:solidFill>
                  <a:schemeClr val="tx1"/>
                </a:solidFill>
                <a:latin typeface="Lucida Console" panose="020B0609040504020204" pitchFamily="49" charset="0"/>
              </a:rPr>
              <a:t>Removing intermediate container 91b08051fd43</a:t>
            </a:r>
          </a:p>
          <a:p>
            <a:pPr marL="0" indent="0">
              <a:buNone/>
            </a:pPr>
            <a:r>
              <a:rPr lang="en-US" sz="1050" dirty="0">
                <a:solidFill>
                  <a:schemeClr val="tx1"/>
                </a:solidFill>
                <a:latin typeface="Lucida Console" panose="020B0609040504020204" pitchFamily="49" charset="0"/>
              </a:rPr>
              <a:t>Successfully built 06436eb3523e</a:t>
            </a:r>
          </a:p>
          <a:p>
            <a:pPr marL="0" indent="0">
              <a:buNone/>
            </a:pPr>
            <a:r>
              <a:rPr lang="en-US" sz="1050"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 images</a:t>
            </a:r>
          </a:p>
          <a:p>
            <a:pPr marL="0" indent="0">
              <a:buNone/>
            </a:pPr>
            <a:r>
              <a:rPr lang="en-US" sz="1050" u="sng" dirty="0">
                <a:solidFill>
                  <a:schemeClr val="tx1"/>
                </a:solidFill>
                <a:latin typeface="Lucida Console" panose="020B0609040504020204" pitchFamily="49" charset="0"/>
              </a:rPr>
              <a:t>REPOSITORY         TAG       IMAGE ID       CREATED         SIZE</a:t>
            </a:r>
          </a:p>
          <a:p>
            <a:pPr marL="0" indent="0">
              <a:buNone/>
            </a:pPr>
            <a:r>
              <a:rPr lang="en-US" sz="1050" dirty="0">
                <a:solidFill>
                  <a:schemeClr val="tx1"/>
                </a:solidFill>
                <a:latin typeface="Lucida Console" panose="020B0609040504020204" pitchFamily="49" charset="0"/>
              </a:rPr>
              <a:t>node-hello-world   latest    06436eb3523e   5 seconds ago   637.1 MB</a:t>
            </a:r>
          </a:p>
          <a:p>
            <a:pPr marL="0" indent="0">
              <a:buNone/>
            </a:pPr>
            <a:r>
              <a:rPr lang="en-US" sz="1050"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 run –d -p 80:8080 node-hello-world</a:t>
            </a:r>
          </a:p>
          <a:p>
            <a:pPr marL="0" indent="0">
              <a:buNone/>
            </a:pPr>
            <a:r>
              <a:rPr lang="en-US" sz="1050"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 </a:t>
            </a:r>
            <a:r>
              <a:rPr lang="en-US" sz="1050" b="1" dirty="0" err="1">
                <a:solidFill>
                  <a:srgbClr val="00B050"/>
                </a:solidFill>
                <a:latin typeface="Lucida Console" panose="020B0609040504020204" pitchFamily="49" charset="0"/>
              </a:rPr>
              <a:t>ps</a:t>
            </a:r>
            <a:endParaRPr lang="en-US" sz="1050" b="1" dirty="0">
              <a:solidFill>
                <a:srgbClr val="00B050"/>
              </a:solidFill>
              <a:latin typeface="Lucida Console" panose="020B0609040504020204" pitchFamily="49" charset="0"/>
            </a:endParaRPr>
          </a:p>
          <a:p>
            <a:pPr marL="0" indent="0">
              <a:buNone/>
            </a:pPr>
            <a:r>
              <a:rPr lang="en-US" sz="1050" b="1" u="sng" dirty="0">
                <a:solidFill>
                  <a:schemeClr val="tx1"/>
                </a:solidFill>
                <a:latin typeface="Lucida Console" panose="020B0609040504020204" pitchFamily="49" charset="0"/>
              </a:rPr>
              <a:t>CONTAINER ID   IMAGE             COMMAND                 STATUS         PORTS               NAMES</a:t>
            </a:r>
          </a:p>
          <a:p>
            <a:pPr marL="0" indent="0">
              <a:buNone/>
            </a:pPr>
            <a:r>
              <a:rPr lang="en-US" sz="1050" b="1" dirty="0">
                <a:solidFill>
                  <a:schemeClr val="tx1"/>
                </a:solidFill>
                <a:latin typeface="Lucida Console" panose="020B0609040504020204" pitchFamily="49" charset="0"/>
              </a:rPr>
              <a:t>2b2430e1cd36   node-hello-world  "/bin/</a:t>
            </a:r>
            <a:r>
              <a:rPr lang="en-US" sz="1050" b="1" dirty="0" err="1">
                <a:solidFill>
                  <a:schemeClr val="tx1"/>
                </a:solidFill>
                <a:latin typeface="Lucida Console" panose="020B0609040504020204" pitchFamily="49" charset="0"/>
              </a:rPr>
              <a:t>sh</a:t>
            </a:r>
            <a:r>
              <a:rPr lang="en-US" sz="1050" b="1" dirty="0">
                <a:solidFill>
                  <a:schemeClr val="tx1"/>
                </a:solidFill>
                <a:latin typeface="Lucida Console" panose="020B0609040504020204" pitchFamily="49" charset="0"/>
              </a:rPr>
              <a:t> -c 'node </a:t>
            </a:r>
            <a:r>
              <a:rPr lang="en-US" sz="1050" b="1" dirty="0" err="1">
                <a:solidFill>
                  <a:schemeClr val="tx1"/>
                </a:solidFill>
                <a:latin typeface="Lucida Console" panose="020B0609040504020204" pitchFamily="49" charset="0"/>
              </a:rPr>
              <a:t>ser</a:t>
            </a:r>
            <a:r>
              <a:rPr lang="en-US" sz="1050" b="1" dirty="0">
                <a:solidFill>
                  <a:schemeClr val="tx1"/>
                </a:solidFill>
                <a:latin typeface="Lucida Console" panose="020B0609040504020204" pitchFamily="49" charset="0"/>
              </a:rPr>
              <a:t>"  Up 25 seconds  0.0.0.0:80-&gt;80/</a:t>
            </a:r>
            <a:r>
              <a:rPr lang="en-US" sz="1050" b="1" dirty="0" err="1">
                <a:solidFill>
                  <a:schemeClr val="tx1"/>
                </a:solidFill>
                <a:latin typeface="Lucida Console" panose="020B0609040504020204" pitchFamily="49" charset="0"/>
              </a:rPr>
              <a:t>tcp</a:t>
            </a:r>
            <a:r>
              <a:rPr lang="en-US" sz="1050" b="1" dirty="0">
                <a:solidFill>
                  <a:schemeClr val="tx1"/>
                </a:solidFill>
                <a:latin typeface="Lucida Console" panose="020B0609040504020204" pitchFamily="49" charset="0"/>
              </a:rPr>
              <a:t>  </a:t>
            </a:r>
            <a:r>
              <a:rPr lang="en-US" sz="1050" b="1" dirty="0" err="1">
                <a:solidFill>
                  <a:schemeClr val="tx1"/>
                </a:solidFill>
                <a:latin typeface="Lucida Console" panose="020B0609040504020204" pitchFamily="49" charset="0"/>
              </a:rPr>
              <a:t>cranky_austin</a:t>
            </a:r>
            <a:endParaRPr lang="en-US" sz="1050" b="1" dirty="0">
              <a:solidFill>
                <a:schemeClr val="tx1"/>
              </a:solidFill>
              <a:latin typeface="Lucida Console" panose="020B0609040504020204" pitchFamily="49" charset="0"/>
            </a:endParaRPr>
          </a:p>
        </p:txBody>
      </p:sp>
    </p:spTree>
    <p:extLst>
      <p:ext uri="{BB962C8B-B14F-4D97-AF65-F5344CB8AC3E}">
        <p14:creationId xmlns:p14="http://schemas.microsoft.com/office/powerpoint/2010/main" val="4220893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4568195" y="1292907"/>
            <a:ext cx="2642871" cy="2314547"/>
            <a:chOff x="4156030" y="3448050"/>
            <a:chExt cx="2566671" cy="2250456"/>
          </a:xfrm>
        </p:grpSpPr>
        <p:sp>
          <p:nvSpPr>
            <p:cNvPr id="38" name="Rectangle 37"/>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lowchart: Alternate Process 38"/>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DOCKER_HOST</a:t>
              </a:r>
            </a:p>
          </p:txBody>
        </p:sp>
      </p:grpSp>
      <p:grpSp>
        <p:nvGrpSpPr>
          <p:cNvPr id="29" name="Group 28"/>
          <p:cNvGrpSpPr/>
          <p:nvPr/>
        </p:nvGrpSpPr>
        <p:grpSpPr>
          <a:xfrm>
            <a:off x="5970712" y="1778251"/>
            <a:ext cx="1135636" cy="1696328"/>
            <a:chOff x="7441367" y="1793260"/>
            <a:chExt cx="1135636" cy="1696328"/>
          </a:xfrm>
        </p:grpSpPr>
        <p:sp>
          <p:nvSpPr>
            <p:cNvPr id="20" name="Rectangle 19"/>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Alternate Process 42"/>
            <p:cNvSpPr/>
            <p:nvPr/>
          </p:nvSpPr>
          <p:spPr>
            <a:xfrm>
              <a:off x="7441367" y="1793260"/>
              <a:ext cx="667160"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Images</a:t>
              </a:r>
            </a:p>
          </p:txBody>
        </p:sp>
      </p:grpSp>
      <p:grpSp>
        <p:nvGrpSpPr>
          <p:cNvPr id="2048" name="Group 2047"/>
          <p:cNvGrpSpPr/>
          <p:nvPr/>
        </p:nvGrpSpPr>
        <p:grpSpPr>
          <a:xfrm>
            <a:off x="4701636" y="1778251"/>
            <a:ext cx="1135636" cy="1696328"/>
            <a:chOff x="6172291" y="1793260"/>
            <a:chExt cx="1135636" cy="1696328"/>
          </a:xfrm>
        </p:grpSpPr>
        <p:sp>
          <p:nvSpPr>
            <p:cNvPr id="44" name="Rectangle 43"/>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Alternate Process 44"/>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Containers</a:t>
              </a:r>
            </a:p>
          </p:txBody>
        </p:sp>
      </p:grpSp>
      <p:grpSp>
        <p:nvGrpSpPr>
          <p:cNvPr id="28" name="Group 27"/>
          <p:cNvGrpSpPr/>
          <p:nvPr/>
        </p:nvGrpSpPr>
        <p:grpSpPr>
          <a:xfrm>
            <a:off x="6079086" y="2557154"/>
            <a:ext cx="417984" cy="417984"/>
            <a:chOff x="4194073" y="1320138"/>
            <a:chExt cx="600586" cy="600586"/>
          </a:xfrm>
        </p:grpSpPr>
        <p:sp>
          <p:nvSpPr>
            <p:cNvPr id="26" name="Rectangle 25"/>
            <p:cNvSpPr/>
            <p:nvPr/>
          </p:nvSpPr>
          <p:spPr>
            <a:xfrm>
              <a:off x="4194073" y="1320138"/>
              <a:ext cx="600586" cy="600586"/>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76" name="Picture 28" descr="https://hub.docker.com/public/images/logos/mini-logo-white-ins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8616" y="1334681"/>
              <a:ext cx="571500" cy="571501"/>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a:solidFill>
            <a:srgbClr val="012456"/>
          </a:solidFill>
        </p:spPr>
        <p:txBody>
          <a:bodyPr/>
          <a:lstStyle/>
          <a:p>
            <a:pPr algn="l"/>
            <a:r>
              <a:rPr lang="en-US" dirty="0">
                <a:solidFill>
                  <a:schemeClr val="tx1"/>
                </a:solidFill>
                <a:latin typeface="Lucida Console" panose="020B0609040504020204" pitchFamily="49" charset="0"/>
              </a:rPr>
              <a:t>Docker build</a:t>
            </a:r>
          </a:p>
        </p:txBody>
      </p:sp>
      <p:grpSp>
        <p:nvGrpSpPr>
          <p:cNvPr id="18" name="Group 17"/>
          <p:cNvGrpSpPr/>
          <p:nvPr/>
        </p:nvGrpSpPr>
        <p:grpSpPr>
          <a:xfrm>
            <a:off x="304799" y="3058449"/>
            <a:ext cx="2514601" cy="1562100"/>
            <a:chOff x="304799" y="3058449"/>
            <a:chExt cx="2514601" cy="1562100"/>
          </a:xfrm>
        </p:grpSpPr>
        <p:sp>
          <p:nvSpPr>
            <p:cNvPr id="6" name="Rectangle 5"/>
            <p:cNvSpPr/>
            <p:nvPr/>
          </p:nvSpPr>
          <p:spPr>
            <a:xfrm>
              <a:off x="304800" y="3172749"/>
              <a:ext cx="2514600"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000101011101110110</a:t>
              </a:r>
            </a:p>
            <a:p>
              <a:pPr algn="ctr"/>
              <a:r>
                <a:rPr lang="en-US" b="1" dirty="0">
                  <a:solidFill>
                    <a:schemeClr val="bg1"/>
                  </a:solidFill>
                </a:rPr>
                <a:t>server.js</a:t>
              </a:r>
            </a:p>
            <a:p>
              <a:pPr algn="ctr"/>
              <a:r>
                <a:rPr lang="en-US" sz="1200" dirty="0">
                  <a:solidFill>
                    <a:schemeClr val="bg1"/>
                  </a:solidFill>
                </a:rPr>
                <a:t>111010111011011010</a:t>
              </a:r>
            </a:p>
          </p:txBody>
        </p:sp>
        <p:sp>
          <p:nvSpPr>
            <p:cNvPr id="14" name="Flowchart: Alternate Process 13"/>
            <p:cNvSpPr/>
            <p:nvPr/>
          </p:nvSpPr>
          <p:spPr>
            <a:xfrm>
              <a:off x="304799" y="3058449"/>
              <a:ext cx="1066801"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Code/Binaries</a:t>
              </a:r>
            </a:p>
          </p:txBody>
        </p:sp>
      </p:grpSp>
      <p:grpSp>
        <p:nvGrpSpPr>
          <p:cNvPr id="19" name="Group 18"/>
          <p:cNvGrpSpPr/>
          <p:nvPr/>
        </p:nvGrpSpPr>
        <p:grpSpPr>
          <a:xfrm>
            <a:off x="277006" y="1101977"/>
            <a:ext cx="2514600" cy="1753030"/>
            <a:chOff x="304800" y="329375"/>
            <a:chExt cx="2514600" cy="1753030"/>
          </a:xfrm>
        </p:grpSpPr>
        <p:sp>
          <p:nvSpPr>
            <p:cNvPr id="4" name="Rectangle 3"/>
            <p:cNvSpPr/>
            <p:nvPr/>
          </p:nvSpPr>
          <p:spPr>
            <a:xfrm>
              <a:off x="304800" y="634605"/>
              <a:ext cx="2514600"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lowchart: Alternate Process 7"/>
            <p:cNvSpPr/>
            <p:nvPr/>
          </p:nvSpPr>
          <p:spPr>
            <a:xfrm>
              <a:off x="304800" y="520305"/>
              <a:ext cx="80434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Registry</a:t>
              </a:r>
            </a:p>
          </p:txBody>
        </p:sp>
        <p:pic>
          <p:nvPicPr>
            <p:cNvPr id="2054"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97191"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2162590" y="1885955"/>
            <a:ext cx="409767" cy="835078"/>
            <a:chOff x="2190384" y="1113353"/>
            <a:chExt cx="409767" cy="835078"/>
          </a:xfrm>
        </p:grpSpPr>
        <p:pic>
          <p:nvPicPr>
            <p:cNvPr id="2060" name="Picture 12" descr="https://hub.docker.com/public/images/official/ngin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0384" y="111335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hub.docker.com/public/images/official/busybox.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0384" y="153866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400639" y="1885955"/>
            <a:ext cx="409767" cy="835078"/>
            <a:chOff x="428433" y="1113353"/>
            <a:chExt cx="409767" cy="835078"/>
          </a:xfrm>
        </p:grpSpPr>
        <p:pic>
          <p:nvPicPr>
            <p:cNvPr id="2058" name="Picture 10" descr="https://hub.docker.com/public/images/official/ubuntu.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433" y="153866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hub.docker.com/public/images/official/mon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433" y="111335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987956" y="1885955"/>
            <a:ext cx="409767" cy="835078"/>
            <a:chOff x="859497" y="1113353"/>
            <a:chExt cx="409767" cy="835078"/>
          </a:xfrm>
        </p:grpSpPr>
        <p:pic>
          <p:nvPicPr>
            <p:cNvPr id="2070" name="Picture 22" descr="https://hub.docker.com/public/images/official/jenkins.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9497" y="111335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https://hub.docker.com/public/images/official/hello-world.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9497" y="153866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1575273" y="1885955"/>
            <a:ext cx="409767" cy="835078"/>
            <a:chOff x="1548167" y="1113353"/>
            <a:chExt cx="409767" cy="835078"/>
          </a:xfrm>
        </p:grpSpPr>
        <p:pic>
          <p:nvPicPr>
            <p:cNvPr id="2066" name="Picture 18" descr="https://hub.docker.com/public/images/official/nod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48167" y="153866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https://hub.docker.com/public/images/official/mariadb.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48167" y="111335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p:nvGrpSpPr>
        <p:grpSpPr>
          <a:xfrm>
            <a:off x="3089747" y="3932044"/>
            <a:ext cx="1711369" cy="1136758"/>
            <a:chOff x="4156031" y="3448050"/>
            <a:chExt cx="1711369" cy="952500"/>
          </a:xfrm>
        </p:grpSpPr>
        <p:sp>
          <p:nvSpPr>
            <p:cNvPr id="31" name="Rectangle 30"/>
            <p:cNvSpPr/>
            <p:nvPr/>
          </p:nvSpPr>
          <p:spPr>
            <a:xfrm>
              <a:off x="4156031" y="3562350"/>
              <a:ext cx="1711369" cy="8382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lowchart: Alternate Process 31"/>
            <p:cNvSpPr/>
            <p:nvPr/>
          </p:nvSpPr>
          <p:spPr>
            <a:xfrm>
              <a:off x="4156031" y="3448050"/>
              <a:ext cx="80434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Client</a:t>
              </a:r>
            </a:p>
          </p:txBody>
        </p:sp>
      </p:grpSp>
      <p:sp>
        <p:nvSpPr>
          <p:cNvPr id="33" name="Flowchart: Alternate Process 32"/>
          <p:cNvSpPr/>
          <p:nvPr/>
        </p:nvSpPr>
        <p:spPr>
          <a:xfrm>
            <a:off x="3274878" y="4233473"/>
            <a:ext cx="1223675" cy="228600"/>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bg1"/>
                </a:solidFill>
                <a:latin typeface="Lucida Console" panose="020B0609040504020204" pitchFamily="49" charset="0"/>
              </a:rPr>
              <a:t>Docker build</a:t>
            </a:r>
          </a:p>
        </p:txBody>
      </p:sp>
      <p:sp>
        <p:nvSpPr>
          <p:cNvPr id="21" name="Rectangle 20"/>
          <p:cNvSpPr/>
          <p:nvPr/>
        </p:nvSpPr>
        <p:spPr>
          <a:xfrm>
            <a:off x="4696465" y="1565534"/>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Docker daemon</a:t>
            </a:r>
          </a:p>
        </p:txBody>
      </p:sp>
      <p:grpSp>
        <p:nvGrpSpPr>
          <p:cNvPr id="2051" name="Group 2050"/>
          <p:cNvGrpSpPr/>
          <p:nvPr/>
        </p:nvGrpSpPr>
        <p:grpSpPr>
          <a:xfrm>
            <a:off x="2903110" y="2183300"/>
            <a:ext cx="1512118" cy="989449"/>
            <a:chOff x="3212282" y="2183300"/>
            <a:chExt cx="1512118" cy="989449"/>
          </a:xfrm>
        </p:grpSpPr>
        <p:sp>
          <p:nvSpPr>
            <p:cNvPr id="23" name="Snip Single Corner Rectangle 22"/>
            <p:cNvSpPr/>
            <p:nvPr/>
          </p:nvSpPr>
          <p:spPr>
            <a:xfrm>
              <a:off x="3212282" y="2295112"/>
              <a:ext cx="1512118" cy="877637"/>
            </a:xfrm>
            <a:prstGeom prst="snip1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0" bIns="0" numCol="1" spcCol="0" rtlCol="0" fromWordArt="0" anchor="b" anchorCtr="0" forceAA="0" compatLnSpc="1">
              <a:prstTxWarp prst="textNoShape">
                <a:avLst/>
              </a:prstTxWarp>
              <a:noAutofit/>
            </a:bodyPr>
            <a:lstStyle/>
            <a:p>
              <a:r>
                <a:rPr lang="en-US" sz="1050" b="1">
                  <a:solidFill>
                    <a:srgbClr val="0070C0"/>
                  </a:solidFill>
                </a:rPr>
                <a:t>FROM </a:t>
              </a:r>
              <a:r>
                <a:rPr lang="en-US" sz="1050">
                  <a:solidFill>
                    <a:schemeClr val="bg1"/>
                  </a:solidFill>
                </a:rPr>
                <a:t>node:0.12</a:t>
              </a:r>
            </a:p>
            <a:p>
              <a:r>
                <a:rPr lang="en-US" sz="1050" b="1">
                  <a:solidFill>
                    <a:srgbClr val="0070C0"/>
                  </a:solidFill>
                </a:rPr>
                <a:t>COPY</a:t>
              </a:r>
              <a:r>
                <a:rPr lang="en-US" sz="1050">
                  <a:solidFill>
                    <a:schemeClr val="bg1"/>
                  </a:solidFill>
                </a:rPr>
                <a:t> server.js /server.js</a:t>
              </a:r>
            </a:p>
            <a:p>
              <a:r>
                <a:rPr lang="en-US" sz="1050" b="1">
                  <a:solidFill>
                    <a:srgbClr val="0070C0"/>
                  </a:solidFill>
                </a:rPr>
                <a:t>CMD </a:t>
              </a:r>
              <a:r>
                <a:rPr lang="en-US" sz="1050">
                  <a:solidFill>
                    <a:schemeClr val="bg1"/>
                  </a:solidFill>
                </a:rPr>
                <a:t>node server.js</a:t>
              </a:r>
            </a:p>
            <a:p>
              <a:endParaRPr lang="en-US" sz="1050" dirty="0">
                <a:solidFill>
                  <a:schemeClr val="bg1"/>
                </a:solidFill>
              </a:endParaRPr>
            </a:p>
          </p:txBody>
        </p:sp>
        <p:sp>
          <p:nvSpPr>
            <p:cNvPr id="30" name="Flowchart: Alternate Process 29"/>
            <p:cNvSpPr/>
            <p:nvPr/>
          </p:nvSpPr>
          <p:spPr>
            <a:xfrm>
              <a:off x="3212282" y="2183300"/>
              <a:ext cx="847658"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dockerfile</a:t>
              </a:r>
            </a:p>
          </p:txBody>
        </p:sp>
      </p:grpSp>
      <p:pic>
        <p:nvPicPr>
          <p:cNvPr id="2052" name="Picture 4" descr="http://www.mi2.hr/wp-content/uploads/2015/10/docker-logo.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535217" y="1181586"/>
            <a:ext cx="651489" cy="370455"/>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p:cNvCxnSpPr/>
          <p:nvPr/>
        </p:nvCxnSpPr>
        <p:spPr>
          <a:xfrm flipV="1">
            <a:off x="4303249" y="1743688"/>
            <a:ext cx="471499" cy="2302656"/>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endCxn id="26" idx="1"/>
          </p:cNvCxnSpPr>
          <p:nvPr/>
        </p:nvCxnSpPr>
        <p:spPr>
          <a:xfrm flipV="1">
            <a:off x="2801727" y="2766146"/>
            <a:ext cx="3277359" cy="761460"/>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sp>
        <p:nvSpPr>
          <p:cNvPr id="63" name="Rectangle 62"/>
          <p:cNvSpPr/>
          <p:nvPr/>
        </p:nvSpPr>
        <p:spPr>
          <a:xfrm>
            <a:off x="6072884" y="2064937"/>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18" descr="https://hub.docker.com/public/images/official/nod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80568" y="2311265"/>
            <a:ext cx="409767" cy="409768"/>
          </a:xfrm>
          <a:prstGeom prst="rect">
            <a:avLst/>
          </a:prstGeom>
          <a:noFill/>
          <a:extLst>
            <a:ext uri="{909E8E84-426E-40DD-AFC4-6F175D3DCCD1}">
              <a14:hiddenFill xmlns:a14="http://schemas.microsoft.com/office/drawing/2010/main">
                <a:solidFill>
                  <a:srgbClr val="FFFFFF"/>
                </a:solidFill>
              </a14:hiddenFill>
            </a:ext>
          </a:extLst>
        </p:spPr>
      </p:pic>
      <p:grpSp>
        <p:nvGrpSpPr>
          <p:cNvPr id="68" name="Group 67"/>
          <p:cNvGrpSpPr/>
          <p:nvPr/>
        </p:nvGrpSpPr>
        <p:grpSpPr>
          <a:xfrm>
            <a:off x="7347593" y="1102118"/>
            <a:ext cx="1701050" cy="1753030"/>
            <a:chOff x="304800" y="329375"/>
            <a:chExt cx="1701050" cy="1753030"/>
          </a:xfrm>
        </p:grpSpPr>
        <p:sp>
          <p:nvSpPr>
            <p:cNvPr id="69" name="Rectangle 68"/>
            <p:cNvSpPr/>
            <p:nvPr/>
          </p:nvSpPr>
          <p:spPr>
            <a:xfrm>
              <a:off x="304800" y="634605"/>
              <a:ext cx="1640063"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Flowchart: Alternate Process 69"/>
            <p:cNvSpPr/>
            <p:nvPr/>
          </p:nvSpPr>
          <p:spPr>
            <a:xfrm>
              <a:off x="304800" y="520305"/>
              <a:ext cx="118680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Private Registry</a:t>
              </a:r>
            </a:p>
          </p:txBody>
        </p:sp>
        <p:pic>
          <p:nvPicPr>
            <p:cNvPr id="71"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1607"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sp>
        <p:nvSpPr>
          <p:cNvPr id="72" name="Flowchart: Alternate Process 71"/>
          <p:cNvSpPr/>
          <p:nvPr/>
        </p:nvSpPr>
        <p:spPr>
          <a:xfrm>
            <a:off x="3276600" y="4476750"/>
            <a:ext cx="1223675" cy="228600"/>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bg1"/>
                </a:solidFill>
                <a:latin typeface="Lucida Console" panose="020B0609040504020204" pitchFamily="49" charset="0"/>
              </a:rPr>
              <a:t>Docker run</a:t>
            </a:r>
          </a:p>
        </p:txBody>
      </p:sp>
      <p:sp>
        <p:nvSpPr>
          <p:cNvPr id="73" name="Flowchart: Alternate Process 72"/>
          <p:cNvSpPr/>
          <p:nvPr/>
        </p:nvSpPr>
        <p:spPr>
          <a:xfrm>
            <a:off x="3274878" y="4728773"/>
            <a:ext cx="1223675" cy="228600"/>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bg1"/>
                </a:solidFill>
                <a:latin typeface="Lucida Console" panose="020B0609040504020204" pitchFamily="49" charset="0"/>
              </a:rPr>
              <a:t>Docker push</a:t>
            </a:r>
          </a:p>
        </p:txBody>
      </p:sp>
      <p:grpSp>
        <p:nvGrpSpPr>
          <p:cNvPr id="74" name="Group 73"/>
          <p:cNvGrpSpPr/>
          <p:nvPr/>
        </p:nvGrpSpPr>
        <p:grpSpPr>
          <a:xfrm>
            <a:off x="6079086" y="2557154"/>
            <a:ext cx="417984" cy="417984"/>
            <a:chOff x="4194073" y="1320138"/>
            <a:chExt cx="600586" cy="600586"/>
          </a:xfrm>
        </p:grpSpPr>
        <p:sp>
          <p:nvSpPr>
            <p:cNvPr id="75" name="Rectangle 74"/>
            <p:cNvSpPr/>
            <p:nvPr/>
          </p:nvSpPr>
          <p:spPr>
            <a:xfrm>
              <a:off x="4194073" y="1320138"/>
              <a:ext cx="600586" cy="600586"/>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28" descr="https://hub.docker.com/public/images/logos/mini-logo-white-ins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8616" y="1334681"/>
              <a:ext cx="571500" cy="571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 name="Group 76"/>
          <p:cNvGrpSpPr/>
          <p:nvPr/>
        </p:nvGrpSpPr>
        <p:grpSpPr>
          <a:xfrm>
            <a:off x="6079086" y="2557154"/>
            <a:ext cx="417984" cy="417984"/>
            <a:chOff x="4194073" y="1320138"/>
            <a:chExt cx="600586" cy="600586"/>
          </a:xfrm>
        </p:grpSpPr>
        <p:sp>
          <p:nvSpPr>
            <p:cNvPr id="78" name="Rectangle 77"/>
            <p:cNvSpPr/>
            <p:nvPr/>
          </p:nvSpPr>
          <p:spPr>
            <a:xfrm>
              <a:off x="4194073" y="1320138"/>
              <a:ext cx="600586" cy="600586"/>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28" descr="https://hub.docker.com/public/images/logos/mini-logo-white-ins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8616" y="1334681"/>
              <a:ext cx="571500" cy="5715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72976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500"/>
                                        <p:tgtEl>
                                          <p:spTgt spid="2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childTnLst>
                          </p:cTn>
                        </p:par>
                        <p:par>
                          <p:cTn id="16" fill="hold">
                            <p:stCondLst>
                              <p:cond delay="1500"/>
                            </p:stCondLst>
                            <p:childTnLst>
                              <p:par>
                                <p:cTn id="17" presetID="42" presetClass="path" presetSubtype="0" accel="50000" decel="50000" fill="hold" nodeType="afterEffect">
                                  <p:stCondLst>
                                    <p:cond delay="0"/>
                                  </p:stCondLst>
                                  <p:childTnLst>
                                    <p:animMotion origin="layout" path="M -2.5E-6 2.46914E-6 L 0.49636 -0.04784 " pathEditMode="relative" rAng="0" ptsTypes="AA">
                                      <p:cBhvr>
                                        <p:cTn id="18" dur="2000" fill="hold"/>
                                        <p:tgtEl>
                                          <p:spTgt spid="51"/>
                                        </p:tgtEl>
                                        <p:attrNameLst>
                                          <p:attrName>ppt_x</p:attrName>
                                          <p:attrName>ppt_y</p:attrName>
                                        </p:attrNameLst>
                                      </p:cBhvr>
                                      <p:rCtr x="24809" y="-2407"/>
                                    </p:animMotion>
                                  </p:childTnLst>
                                </p:cTn>
                              </p:par>
                              <p:par>
                                <p:cTn id="19" presetID="10" presetClass="entr" presetSubtype="0" fill="hold" grpId="0" nodeType="withEffect">
                                  <p:stCondLst>
                                    <p:cond delay="150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childTnLst>
                          </p:cTn>
                        </p:par>
                        <p:par>
                          <p:cTn id="27" fill="hold">
                            <p:stCondLst>
                              <p:cond delay="500"/>
                            </p:stCondLst>
                            <p:childTnLst>
                              <p:par>
                                <p:cTn id="28" presetID="22" presetClass="entr" presetSubtype="4" fill="hold" nodeType="afterEffect">
                                  <p:stCondLst>
                                    <p:cond delay="0"/>
                                  </p:stCondLst>
                                  <p:childTnLst>
                                    <p:set>
                                      <p:cBhvr>
                                        <p:cTn id="29" dur="1" fill="hold">
                                          <p:stCondLst>
                                            <p:cond delay="0"/>
                                          </p:stCondLst>
                                        </p:cTn>
                                        <p:tgtEl>
                                          <p:spTgt spid="58"/>
                                        </p:tgtEl>
                                        <p:attrNameLst>
                                          <p:attrName>style.visibility</p:attrName>
                                        </p:attrNameLst>
                                      </p:cBhvr>
                                      <p:to>
                                        <p:strVal val="visible"/>
                                      </p:to>
                                    </p:set>
                                    <p:animEffect transition="in" filter="wipe(down)">
                                      <p:cBhvr>
                                        <p:cTn id="30" dur="500"/>
                                        <p:tgtEl>
                                          <p:spTgt spid="5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25"/>
                                        </p:tgtEl>
                                      </p:cBhvr>
                                    </p:animEffect>
                                    <p:set>
                                      <p:cBhvr>
                                        <p:cTn id="35" dur="1" fill="hold">
                                          <p:stCondLst>
                                            <p:cond delay="499"/>
                                          </p:stCondLst>
                                        </p:cTn>
                                        <p:tgtEl>
                                          <p:spTgt spid="25"/>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58"/>
                                        </p:tgtEl>
                                      </p:cBhvr>
                                    </p:animEffect>
                                    <p:set>
                                      <p:cBhvr>
                                        <p:cTn id="38" dur="1" fill="hold">
                                          <p:stCondLst>
                                            <p:cond delay="499"/>
                                          </p:stCondLst>
                                        </p:cTn>
                                        <p:tgtEl>
                                          <p:spTgt spid="5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2"/>
                                        </p:tgtEl>
                                        <p:attrNameLst>
                                          <p:attrName>style.visibility</p:attrName>
                                        </p:attrNameLst>
                                      </p:cBhvr>
                                      <p:to>
                                        <p:strVal val="visible"/>
                                      </p:to>
                                    </p:set>
                                    <p:animEffect transition="in" filter="fade">
                                      <p:cBhvr>
                                        <p:cTn id="43" dur="500"/>
                                        <p:tgtEl>
                                          <p:spTgt spid="72"/>
                                        </p:tgtEl>
                                      </p:cBhvr>
                                    </p:animEffect>
                                  </p:childTnLst>
                                </p:cTn>
                              </p:par>
                            </p:childTnLst>
                          </p:cTn>
                        </p:par>
                        <p:par>
                          <p:cTn id="44" fill="hold">
                            <p:stCondLst>
                              <p:cond delay="500"/>
                            </p:stCondLst>
                            <p:childTnLst>
                              <p:par>
                                <p:cTn id="45" presetID="22" presetClass="entr" presetSubtype="4" fill="hold" nodeType="after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wipe(down)">
                                      <p:cBhvr>
                                        <p:cTn id="47" dur="500"/>
                                        <p:tgtEl>
                                          <p:spTgt spid="25"/>
                                        </p:tgtEl>
                                      </p:cBhvr>
                                    </p:animEffect>
                                  </p:childTnLst>
                                </p:cTn>
                              </p:par>
                            </p:childTnLst>
                          </p:cTn>
                        </p:par>
                        <p:par>
                          <p:cTn id="48" fill="hold">
                            <p:stCondLst>
                              <p:cond delay="1000"/>
                            </p:stCondLst>
                            <p:childTnLst>
                              <p:par>
                                <p:cTn id="49" presetID="10" presetClass="entr" presetSubtype="0" fill="hold" nodeType="afterEffect">
                                  <p:stCondLst>
                                    <p:cond delay="0"/>
                                  </p:stCondLst>
                                  <p:childTnLst>
                                    <p:set>
                                      <p:cBhvr>
                                        <p:cTn id="50" dur="1" fill="hold">
                                          <p:stCondLst>
                                            <p:cond delay="0"/>
                                          </p:stCondLst>
                                        </p:cTn>
                                        <p:tgtEl>
                                          <p:spTgt spid="77"/>
                                        </p:tgtEl>
                                        <p:attrNameLst>
                                          <p:attrName>style.visibility</p:attrName>
                                        </p:attrNameLst>
                                      </p:cBhvr>
                                      <p:to>
                                        <p:strVal val="visible"/>
                                      </p:to>
                                    </p:set>
                                    <p:animEffect transition="in" filter="fade">
                                      <p:cBhvr>
                                        <p:cTn id="51" dur="500"/>
                                        <p:tgtEl>
                                          <p:spTgt spid="77"/>
                                        </p:tgtEl>
                                      </p:cBhvr>
                                    </p:animEffect>
                                  </p:childTnLst>
                                </p:cTn>
                              </p:par>
                            </p:childTnLst>
                          </p:cTn>
                        </p:par>
                        <p:par>
                          <p:cTn id="52" fill="hold">
                            <p:stCondLst>
                              <p:cond delay="1500"/>
                            </p:stCondLst>
                            <p:childTnLst>
                              <p:par>
                                <p:cTn id="53" presetID="42" presetClass="path" presetSubtype="0" accel="50000" decel="50000" fill="hold" nodeType="afterEffect">
                                  <p:stCondLst>
                                    <p:cond delay="0"/>
                                  </p:stCondLst>
                                  <p:childTnLst>
                                    <p:animMotion origin="layout" path="M -3.61111E-6 -4.32099E-6 L -0.13593 -0.0895 " pathEditMode="relative" rAng="0" ptsTypes="AA">
                                      <p:cBhvr>
                                        <p:cTn id="54" dur="2000" fill="hold"/>
                                        <p:tgtEl>
                                          <p:spTgt spid="77"/>
                                        </p:tgtEl>
                                        <p:attrNameLst>
                                          <p:attrName>ppt_x</p:attrName>
                                          <p:attrName>ppt_y</p:attrName>
                                        </p:attrNameLst>
                                      </p:cBhvr>
                                      <p:rCtr x="-6806" y="-4475"/>
                                    </p:animMotion>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ipe(down)">
                                      <p:cBhvr>
                                        <p:cTn id="59" dur="500"/>
                                        <p:tgtEl>
                                          <p:spTgt spid="25"/>
                                        </p:tgtEl>
                                      </p:cBhvr>
                                    </p:animEffec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73"/>
                                        </p:tgtEl>
                                        <p:attrNameLst>
                                          <p:attrName>style.visibility</p:attrName>
                                        </p:attrNameLst>
                                      </p:cBhvr>
                                      <p:to>
                                        <p:strVal val="visible"/>
                                      </p:to>
                                    </p:set>
                                    <p:animEffect transition="in" filter="fade">
                                      <p:cBhvr>
                                        <p:cTn id="63" dur="500"/>
                                        <p:tgtEl>
                                          <p:spTgt spid="73"/>
                                        </p:tgtEl>
                                      </p:cBhvr>
                                    </p:animEffect>
                                  </p:childTnLst>
                                </p:cTn>
                              </p:par>
                            </p:childTnLst>
                          </p:cTn>
                        </p:par>
                        <p:par>
                          <p:cTn id="64" fill="hold">
                            <p:stCondLst>
                              <p:cond delay="1000"/>
                            </p:stCondLst>
                            <p:childTnLst>
                              <p:par>
                                <p:cTn id="65" presetID="10" presetClass="entr" presetSubtype="0" fill="hold" nodeType="afterEffect">
                                  <p:stCondLst>
                                    <p:cond delay="0"/>
                                  </p:stCondLst>
                                  <p:childTnLst>
                                    <p:set>
                                      <p:cBhvr>
                                        <p:cTn id="66" dur="1" fill="hold">
                                          <p:stCondLst>
                                            <p:cond delay="0"/>
                                          </p:stCondLst>
                                        </p:cTn>
                                        <p:tgtEl>
                                          <p:spTgt spid="74"/>
                                        </p:tgtEl>
                                        <p:attrNameLst>
                                          <p:attrName>style.visibility</p:attrName>
                                        </p:attrNameLst>
                                      </p:cBhvr>
                                      <p:to>
                                        <p:strVal val="visible"/>
                                      </p:to>
                                    </p:set>
                                    <p:animEffect transition="in" filter="fade">
                                      <p:cBhvr>
                                        <p:cTn id="67" dur="500"/>
                                        <p:tgtEl>
                                          <p:spTgt spid="74"/>
                                        </p:tgtEl>
                                      </p:cBhvr>
                                    </p:animEffect>
                                  </p:childTnLst>
                                </p:cTn>
                              </p:par>
                            </p:childTnLst>
                          </p:cTn>
                        </p:par>
                        <p:par>
                          <p:cTn id="68" fill="hold">
                            <p:stCondLst>
                              <p:cond delay="1500"/>
                            </p:stCondLst>
                            <p:childTnLst>
                              <p:par>
                                <p:cTn id="69" presetID="42" presetClass="path" presetSubtype="0" accel="50000" decel="50000" fill="hold" nodeType="afterEffect">
                                  <p:stCondLst>
                                    <p:cond delay="0"/>
                                  </p:stCondLst>
                                  <p:childTnLst>
                                    <p:animMotion origin="layout" path="M -3.61111E-6 -4.32099E-6 L 0.15365 -0.17901 " pathEditMode="relative" rAng="0" ptsTypes="AA">
                                      <p:cBhvr>
                                        <p:cTn id="70" dur="2000" fill="hold"/>
                                        <p:tgtEl>
                                          <p:spTgt spid="74"/>
                                        </p:tgtEl>
                                        <p:attrNameLst>
                                          <p:attrName>ppt_x</p:attrName>
                                          <p:attrName>ppt_y</p:attrName>
                                        </p:attrNameLst>
                                      </p:cBhvr>
                                      <p:rCtr x="7674" y="-89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63" grpId="0" animBg="1"/>
      <p:bldP spid="72" grpId="0" animBg="1"/>
      <p:bldP spid="7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 push</a:t>
            </a:r>
          </a:p>
        </p:txBody>
      </p:sp>
      <p:sp>
        <p:nvSpPr>
          <p:cNvPr id="2" name="Content Placeholder 1"/>
          <p:cNvSpPr>
            <a:spLocks noGrp="1"/>
          </p:cNvSpPr>
          <p:nvPr>
            <p:ph idx="1"/>
          </p:nvPr>
        </p:nvSpPr>
        <p:spPr>
          <a:xfrm>
            <a:off x="457200" y="962144"/>
            <a:ext cx="8686800" cy="2839239"/>
          </a:xfrm>
          <a:solidFill>
            <a:srgbClr val="012456"/>
          </a:solidFill>
        </p:spPr>
        <p:txBody>
          <a:bodyPr wrap="square" rtlCol="0">
            <a:spAutoFit/>
          </a:bodyPr>
          <a:lstStyle/>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 login</a:t>
            </a:r>
          </a:p>
          <a:p>
            <a:pPr marL="0" indent="0">
              <a:buNone/>
            </a:pPr>
            <a:r>
              <a:rPr lang="en-US" sz="1050" dirty="0">
                <a:solidFill>
                  <a:schemeClr val="tx1"/>
                </a:solidFill>
                <a:latin typeface="Lucida Console" panose="020B0609040504020204" pitchFamily="49" charset="0"/>
              </a:rPr>
              <a:t>Username (</a:t>
            </a:r>
            <a:r>
              <a:rPr lang="en-US" sz="1050" dirty="0" err="1">
                <a:solidFill>
                  <a:schemeClr val="tx1"/>
                </a:solidFill>
                <a:latin typeface="Lucida Console" panose="020B0609040504020204" pitchFamily="49" charset="0"/>
              </a:rPr>
              <a:t>stevelasker</a:t>
            </a:r>
            <a:r>
              <a:rPr lang="en-US" sz="1050" dirty="0">
                <a:solidFill>
                  <a:schemeClr val="tx1"/>
                </a:solidFill>
                <a:latin typeface="Lucida Console" panose="020B0609040504020204" pitchFamily="49" charset="0"/>
              </a:rPr>
              <a:t>):</a:t>
            </a:r>
          </a:p>
          <a:p>
            <a:pPr marL="0" indent="0">
              <a:buNone/>
            </a:pPr>
            <a:r>
              <a:rPr lang="en-US" sz="1050" dirty="0">
                <a:solidFill>
                  <a:schemeClr val="tx1"/>
                </a:solidFill>
                <a:latin typeface="Lucida Console" panose="020B0609040504020204" pitchFamily="49" charset="0"/>
              </a:rPr>
              <a:t>Password:</a:t>
            </a:r>
          </a:p>
          <a:p>
            <a:pPr marL="0" indent="0">
              <a:buNone/>
            </a:pPr>
            <a:r>
              <a:rPr lang="en-US" sz="1050" dirty="0">
                <a:solidFill>
                  <a:schemeClr val="tx1"/>
                </a:solidFill>
                <a:latin typeface="Lucida Console" panose="020B0609040504020204" pitchFamily="49" charset="0"/>
              </a:rPr>
              <a:t>WARNING: login credentials saved in C:\Users\SteveLas\.docker\config.json</a:t>
            </a:r>
          </a:p>
          <a:p>
            <a:pPr marL="0" indent="0">
              <a:buNone/>
            </a:pPr>
            <a:r>
              <a:rPr lang="en-US" sz="1050" dirty="0">
                <a:solidFill>
                  <a:schemeClr val="tx1"/>
                </a:solidFill>
                <a:latin typeface="Lucida Console" panose="020B0609040504020204" pitchFamily="49" charset="0"/>
              </a:rPr>
              <a:t>Login Succeeded</a:t>
            </a:r>
          </a:p>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 tag node-hello-world </a:t>
            </a:r>
            <a:r>
              <a:rPr lang="en-US" sz="1050" b="1" dirty="0" err="1">
                <a:solidFill>
                  <a:srgbClr val="00B050"/>
                </a:solidFill>
                <a:latin typeface="Lucida Console" panose="020B0609040504020204" pitchFamily="49" charset="0"/>
              </a:rPr>
              <a:t>stevelasker</a:t>
            </a:r>
            <a:r>
              <a:rPr lang="en-US" sz="1050" b="1" dirty="0">
                <a:solidFill>
                  <a:srgbClr val="00B050"/>
                </a:solidFill>
                <a:latin typeface="Lucida Console" panose="020B0609040504020204" pitchFamily="49" charset="0"/>
              </a:rPr>
              <a:t>/node-hello-world:v1</a:t>
            </a:r>
          </a:p>
          <a:p>
            <a:pPr marL="0" lvl="0" indent="0">
              <a:spcBef>
                <a:spcPts val="0"/>
              </a:spcBef>
              <a:buNone/>
            </a:pPr>
            <a:r>
              <a:rPr lang="en-US" sz="1050" dirty="0">
                <a:solidFill>
                  <a:prstClr val="white"/>
                </a:solidFill>
                <a:latin typeface="Lucida Console" panose="020B0609040504020204" pitchFamily="49" charset="0"/>
              </a:rPr>
              <a:t>The push refers to a repository [docker.io/</a:t>
            </a:r>
            <a:r>
              <a:rPr lang="en-US" sz="1050" dirty="0" err="1">
                <a:solidFill>
                  <a:prstClr val="white"/>
                </a:solidFill>
                <a:latin typeface="Lucida Console" panose="020B0609040504020204" pitchFamily="49" charset="0"/>
              </a:rPr>
              <a:t>stevelasker</a:t>
            </a:r>
            <a:r>
              <a:rPr lang="en-US" sz="1050" dirty="0">
                <a:solidFill>
                  <a:prstClr val="white"/>
                </a:solidFill>
                <a:latin typeface="Lucida Console" panose="020B0609040504020204" pitchFamily="49" charset="0"/>
              </a:rPr>
              <a:t>/node-hello-world]</a:t>
            </a:r>
          </a:p>
          <a:p>
            <a:pPr marL="0" lvl="0" indent="0">
              <a:spcBef>
                <a:spcPts val="0"/>
              </a:spcBef>
              <a:buNone/>
            </a:pPr>
            <a:r>
              <a:rPr lang="en-US" sz="1050" dirty="0">
                <a:solidFill>
                  <a:prstClr val="white"/>
                </a:solidFill>
                <a:latin typeface="Lucida Console" panose="020B0609040504020204" pitchFamily="49" charset="0"/>
              </a:rPr>
              <a:t>5f70bf18a086: Pushed</a:t>
            </a:r>
          </a:p>
          <a:p>
            <a:pPr marL="0" lvl="0" indent="0">
              <a:spcBef>
                <a:spcPts val="0"/>
              </a:spcBef>
              <a:buNone/>
            </a:pPr>
            <a:r>
              <a:rPr lang="en-US" sz="1050" dirty="0">
                <a:solidFill>
                  <a:prstClr val="white"/>
                </a:solidFill>
                <a:latin typeface="Lucida Console" panose="020B0609040504020204" pitchFamily="49" charset="0"/>
              </a:rPr>
              <a:t>b97375f965df: Layer already exists</a:t>
            </a:r>
          </a:p>
          <a:p>
            <a:pPr marL="0" lvl="0" indent="0">
              <a:spcBef>
                <a:spcPts val="0"/>
              </a:spcBef>
              <a:buNone/>
            </a:pPr>
            <a:r>
              <a:rPr lang="en-US" sz="1050" dirty="0">
                <a:solidFill>
                  <a:prstClr val="white"/>
                </a:solidFill>
                <a:latin typeface="Lucida Console" panose="020B0609040504020204" pitchFamily="49" charset="0"/>
              </a:rPr>
              <a:t>ba7a5ba43daa: Pushed</a:t>
            </a:r>
          </a:p>
          <a:p>
            <a:pPr marL="0" lvl="0" indent="0">
              <a:spcBef>
                <a:spcPts val="0"/>
              </a:spcBef>
              <a:buNone/>
            </a:pPr>
            <a:r>
              <a:rPr lang="en-US" sz="1050" dirty="0">
                <a:solidFill>
                  <a:prstClr val="white"/>
                </a:solidFill>
                <a:latin typeface="Lucida Console" panose="020B0609040504020204" pitchFamily="49" charset="0"/>
              </a:rPr>
              <a:t>ca3a6ab52687: Pushed</a:t>
            </a:r>
          </a:p>
          <a:p>
            <a:pPr marL="0" lvl="0" indent="0">
              <a:spcBef>
                <a:spcPts val="0"/>
              </a:spcBef>
              <a:buNone/>
            </a:pPr>
            <a:r>
              <a:rPr lang="en-US" sz="1050" dirty="0">
                <a:solidFill>
                  <a:prstClr val="white"/>
                </a:solidFill>
                <a:latin typeface="Lucida Console" panose="020B0609040504020204" pitchFamily="49" charset="0"/>
              </a:rPr>
              <a:t>162da15b5454: Pushing [==========================================&gt;        ] 103.5 MB/122.6 MB</a:t>
            </a:r>
          </a:p>
          <a:p>
            <a:pPr marL="0" indent="0">
              <a:spcBef>
                <a:spcPts val="0"/>
              </a:spcBef>
              <a:buNone/>
            </a:pPr>
            <a:r>
              <a:rPr lang="en-US" sz="1050" dirty="0">
                <a:solidFill>
                  <a:prstClr val="white"/>
                </a:solidFill>
                <a:latin typeface="Lucida Console" panose="020B0609040504020204" pitchFamily="49" charset="0"/>
              </a:rPr>
              <a:t>162da15b5454: Pushing [================================&gt;                  ] 9.201 MB/44.41 MB</a:t>
            </a:r>
          </a:p>
          <a:p>
            <a:pPr marL="0" lvl="0" indent="0">
              <a:spcBef>
                <a:spcPts val="0"/>
              </a:spcBef>
              <a:buNone/>
            </a:pPr>
            <a:r>
              <a:rPr lang="en-US" sz="1050" dirty="0">
                <a:solidFill>
                  <a:prstClr val="white"/>
                </a:solidFill>
                <a:latin typeface="Lucida Console" panose="020B0609040504020204" pitchFamily="49" charset="0"/>
              </a:rPr>
              <a:t>4badccf8a533: Retrying in 8 seconds</a:t>
            </a:r>
          </a:p>
          <a:p>
            <a:pPr marL="0" lvl="0" indent="0">
              <a:spcBef>
                <a:spcPts val="0"/>
              </a:spcBef>
              <a:buNone/>
            </a:pPr>
            <a:r>
              <a:rPr lang="en-US" sz="1050" dirty="0">
                <a:solidFill>
                  <a:prstClr val="white"/>
                </a:solidFill>
                <a:latin typeface="Lucida Console" panose="020B0609040504020204" pitchFamily="49" charset="0"/>
              </a:rPr>
              <a:t>ddef881aeaff: Waiting</a:t>
            </a:r>
          </a:p>
          <a:p>
            <a:pPr marL="0" lvl="0" indent="0">
              <a:spcBef>
                <a:spcPts val="0"/>
              </a:spcBef>
              <a:buNone/>
            </a:pPr>
            <a:r>
              <a:rPr lang="en-US" sz="1050" dirty="0">
                <a:solidFill>
                  <a:schemeClr val="tx1"/>
                </a:solidFill>
                <a:latin typeface="Lucida Console" panose="020B0609040504020204" pitchFamily="49" charset="0"/>
              </a:rPr>
              <a:t>v1: digest: sha256:71acc144df8563d7f319e5c65108490501a8a67364db5517db792d721d92dfc0 size: 8203</a:t>
            </a:r>
          </a:p>
        </p:txBody>
      </p:sp>
    </p:spTree>
    <p:extLst>
      <p:ext uri="{BB962C8B-B14F-4D97-AF65-F5344CB8AC3E}">
        <p14:creationId xmlns:p14="http://schemas.microsoft.com/office/powerpoint/2010/main" val="4051821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6" name="Rectangle 5"/>
          <p:cNvSpPr>
            <a:spLocks noChangeArrowheads="1"/>
          </p:cNvSpPr>
          <p:nvPr/>
        </p:nvSpPr>
        <p:spPr bwMode="auto">
          <a:xfrm>
            <a:off x="3276600" y="2571750"/>
            <a:ext cx="4733925"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923" tIns="42962" rIns="85923" bIns="42962"/>
          <a:lstStyle/>
          <a:p>
            <a:pPr algn="r" eaLnBrk="1" hangingPunct="1">
              <a:defRPr/>
            </a:pPr>
            <a:r>
              <a:rPr lang="en-US" sz="3200" b="1" dirty="0">
                <a:solidFill>
                  <a:srgbClr val="1F497D"/>
                </a:solidFill>
                <a:latin typeface="Arial" charset="0"/>
                <a:cs typeface="+mn-cs"/>
              </a:rPr>
              <a:t>Steve Lasker</a:t>
            </a:r>
            <a:endParaRPr lang="en-US" sz="2800" b="1" dirty="0">
              <a:solidFill>
                <a:srgbClr val="1F497D"/>
              </a:solidFill>
              <a:latin typeface="Arial" charset="0"/>
              <a:cs typeface="+mn-cs"/>
            </a:endParaRPr>
          </a:p>
          <a:p>
            <a:pPr algn="r">
              <a:defRPr/>
            </a:pPr>
            <a:r>
              <a:rPr lang="en-US" sz="2000" b="1" dirty="0">
                <a:solidFill>
                  <a:srgbClr val="1F497D"/>
                </a:solidFill>
                <a:latin typeface="Arial" charset="0"/>
              </a:rPr>
              <a:t>Program Manager</a:t>
            </a:r>
          </a:p>
          <a:p>
            <a:pPr algn="r">
              <a:defRPr/>
            </a:pPr>
            <a:r>
              <a:rPr lang="en-US" sz="2000" b="1" dirty="0">
                <a:solidFill>
                  <a:srgbClr val="1F497D"/>
                </a:solidFill>
                <a:latin typeface="Arial" charset="0"/>
              </a:rPr>
              <a:t>Microsoft </a:t>
            </a:r>
            <a:br>
              <a:rPr lang="en-US" sz="2000" b="1" dirty="0">
                <a:solidFill>
                  <a:srgbClr val="1F497D"/>
                </a:solidFill>
                <a:latin typeface="Arial" charset="0"/>
              </a:rPr>
            </a:br>
            <a:r>
              <a:rPr lang="en-US" sz="2000" b="1" dirty="0">
                <a:solidFill>
                  <a:srgbClr val="1F497D"/>
                </a:solidFill>
                <a:latin typeface="Arial" charset="0"/>
              </a:rPr>
              <a:t>Azure Developer Experiences</a:t>
            </a:r>
          </a:p>
          <a:p>
            <a:pPr eaLnBrk="1" hangingPunct="1">
              <a:defRPr/>
            </a:pPr>
            <a:endParaRPr lang="en-US" b="1" dirty="0">
              <a:solidFill>
                <a:srgbClr val="1F497D"/>
              </a:solidFill>
              <a:latin typeface="Arial" charset="0"/>
              <a:cs typeface="+mn-cs"/>
            </a:endParaRPr>
          </a:p>
          <a:p>
            <a:pPr eaLnBrk="1" hangingPunct="1">
              <a:defRPr/>
            </a:pPr>
            <a:endParaRPr lang="en-US" sz="1400" dirty="0">
              <a:solidFill>
                <a:srgbClr val="1F497D"/>
              </a:solidFill>
              <a:latin typeface="Times New Roman" pitchFamily="28" charset="0"/>
              <a:cs typeface="+mn-cs"/>
            </a:endParaRPr>
          </a:p>
        </p:txBody>
      </p:sp>
      <p:sp>
        <p:nvSpPr>
          <p:cNvPr id="7" name="Text Box 7"/>
          <p:cNvSpPr txBox="1">
            <a:spLocks noChangeArrowheads="1"/>
          </p:cNvSpPr>
          <p:nvPr/>
        </p:nvSpPr>
        <p:spPr bwMode="auto">
          <a:xfrm>
            <a:off x="4410077" y="3982819"/>
            <a:ext cx="366712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algn="r"/>
            <a:r>
              <a:rPr lang="en-US" sz="2000" dirty="0">
                <a:solidFill>
                  <a:schemeClr val="accent1"/>
                </a:solidFill>
                <a:latin typeface="Arial" charset="0"/>
              </a:rPr>
              <a:t>Level: Intermediate</a:t>
            </a:r>
          </a:p>
          <a:p>
            <a:pPr algn="r"/>
            <a:endParaRPr lang="en-US" b="1" dirty="0">
              <a:solidFill>
                <a:schemeClr val="accent1"/>
              </a:solidFill>
              <a:latin typeface="Arial" charset="0"/>
            </a:endParaRPr>
          </a:p>
        </p:txBody>
      </p:sp>
      <p:sp>
        <p:nvSpPr>
          <p:cNvPr id="8" name="Rectangle 3"/>
          <p:cNvSpPr txBox="1">
            <a:spLocks noChangeArrowheads="1"/>
          </p:cNvSpPr>
          <p:nvPr/>
        </p:nvSpPr>
        <p:spPr bwMode="auto">
          <a:xfrm>
            <a:off x="381000" y="1289050"/>
            <a:ext cx="76200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292100" dist="35921" dir="2700000" algn="ctr" rotWithShape="0">
                    <a:schemeClr val="tx1"/>
                  </a:outerShdw>
                </a:effectLst>
              </a14:hiddenEffects>
            </a:ext>
          </a:extLst>
        </p:spPr>
        <p:txBody>
          <a:bodyPr vert="horz" wrap="square" lIns="90379" tIns="44448" rIns="90379" bIns="44448" numCol="1" anchor="ctr" anchorCtr="0" compatLnSpc="1">
            <a:prstTxWarp prst="textNoShape">
              <a:avLst/>
            </a:prstTxWarp>
          </a:bodyPr>
          <a:lstStyle>
            <a:lvl1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mj-lt"/>
                <a:ea typeface="+mj-ea"/>
                <a:cs typeface="+mj-cs"/>
              </a:defRPr>
            </a:lvl1pPr>
            <a:lvl2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2pPr>
            <a:lvl3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3pPr>
            <a:lvl4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4pPr>
            <a:lvl5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5pPr>
            <a:lvl6pPr marL="4572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6pPr>
            <a:lvl7pPr marL="9144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7pPr>
            <a:lvl8pPr marL="13716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8pPr>
            <a:lvl9pPr marL="18288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9pPr>
          </a:lstStyle>
          <a:p>
            <a:pPr algn="r">
              <a:lnSpc>
                <a:spcPct val="80000"/>
              </a:lnSpc>
              <a:defRPr/>
            </a:pPr>
            <a:r>
              <a:rPr lang="en-US" sz="4400" b="1" dirty="0">
                <a:solidFill>
                  <a:schemeClr val="accent2"/>
                </a:solidFill>
                <a:effectLst/>
              </a:rPr>
              <a:t>Docker and Azure</a:t>
            </a:r>
          </a:p>
        </p:txBody>
      </p:sp>
      <p:pic>
        <p:nvPicPr>
          <p:cNvPr id="3074" name="Picture 2" descr="http://blogs.technet.com/cfs-file.ashx/__key/communityserver-blogs-components-weblogfiles/00-00-00-99-63/docker_2D00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895350"/>
            <a:ext cx="1752600" cy="1475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188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3000"/>
            <a:lum/>
          </a:blip>
          <a:srcRect/>
          <a:stretch>
            <a:fillRect t="-9000" b="-9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50"/>
            <a:ext cx="8229600" cy="4308873"/>
          </a:xfrm>
        </p:spPr>
        <p:txBody>
          <a:bodyPr>
            <a:noAutofit/>
          </a:bodyPr>
          <a:lstStyle/>
          <a:p>
            <a:pPr marL="2289175" indent="-2289175">
              <a:buNone/>
            </a:pPr>
            <a:r>
              <a:rPr lang="en-US" sz="1800" b="1" dirty="0">
                <a:solidFill>
                  <a:srgbClr val="0070C0"/>
                </a:solidFill>
              </a:rPr>
              <a:t>Vocabulary</a:t>
            </a:r>
          </a:p>
          <a:p>
            <a:pPr marL="2289175" indent="-2289175">
              <a:buNone/>
            </a:pPr>
            <a:r>
              <a:rPr lang="en-US" sz="1400" dirty="0">
                <a:solidFill>
                  <a:schemeClr val="tx1">
                    <a:lumMod val="75000"/>
                  </a:schemeClr>
                </a:solidFill>
              </a:rPr>
              <a:t>Host	A VM running the Docker Daemon to host a collection of Docker Containers</a:t>
            </a:r>
          </a:p>
          <a:p>
            <a:pPr marL="2289175" indent="-2289175">
              <a:buNone/>
            </a:pPr>
            <a:r>
              <a:rPr lang="en-US" sz="1400" dirty="0">
                <a:solidFill>
                  <a:schemeClr val="tx1">
                    <a:lumMod val="75000"/>
                  </a:schemeClr>
                </a:solidFill>
              </a:rPr>
              <a:t>Image 	An ordered collection of filesystems* to be used when instancing a container</a:t>
            </a:r>
          </a:p>
          <a:p>
            <a:pPr marL="2289175" indent="-2289175">
              <a:buNone/>
            </a:pPr>
            <a:r>
              <a:rPr lang="en-US" sz="1400" dirty="0">
                <a:solidFill>
                  <a:schemeClr val="tx1">
                    <a:lumMod val="75000"/>
                  </a:schemeClr>
                </a:solidFill>
              </a:rPr>
              <a:t>Container 	A runtime instance of an image</a:t>
            </a:r>
          </a:p>
          <a:p>
            <a:pPr marL="2289175" indent="-2289175">
              <a:buNone/>
            </a:pPr>
            <a:r>
              <a:rPr lang="en-US" sz="1400" dirty="0">
                <a:solidFill>
                  <a:schemeClr val="tx1">
                    <a:lumMod val="75000"/>
                  </a:schemeClr>
                </a:solidFill>
              </a:rPr>
              <a:t>Registry	A collection of docker images</a:t>
            </a:r>
          </a:p>
          <a:p>
            <a:pPr marL="2289175" lvl="0" indent="-2289175">
              <a:buNone/>
            </a:pPr>
            <a:r>
              <a:rPr lang="en-US" sz="1400" b="1" dirty="0">
                <a:solidFill>
                  <a:prstClr val="black"/>
                </a:solidFill>
              </a:rPr>
              <a:t>Dockerfile</a:t>
            </a:r>
            <a:r>
              <a:rPr lang="en-US" sz="1400" dirty="0">
                <a:solidFill>
                  <a:prstClr val="black"/>
                </a:solidFill>
              </a:rPr>
              <a:t>	Commands to build a Docker image </a:t>
            </a:r>
          </a:p>
          <a:p>
            <a:pPr marL="2289175" indent="-2289175">
              <a:buNone/>
            </a:pPr>
            <a:r>
              <a:rPr lang="en-US" sz="1400" b="1" dirty="0">
                <a:solidFill>
                  <a:prstClr val="black"/>
                </a:solidFill>
              </a:rPr>
              <a:t>Tag</a:t>
            </a:r>
            <a:r>
              <a:rPr lang="en-US" sz="1400" dirty="0">
                <a:solidFill>
                  <a:prstClr val="black"/>
                </a:solidFill>
              </a:rPr>
              <a:t>	A version identifier for an image, plus the registry name</a:t>
            </a:r>
            <a:br>
              <a:rPr lang="en-US" sz="1400" dirty="0">
                <a:solidFill>
                  <a:prstClr val="black"/>
                </a:solidFill>
              </a:rPr>
            </a:br>
            <a:r>
              <a:rPr lang="en-US" sz="1400" dirty="0">
                <a:solidFill>
                  <a:prstClr val="black"/>
                </a:solidFill>
                <a:latin typeface="Consolas" panose="020B0609020204030204" pitchFamily="49" charset="0"/>
              </a:rPr>
              <a:t>docker tag [</a:t>
            </a:r>
            <a:r>
              <a:rPr lang="en-US" sz="1400" dirty="0" err="1">
                <a:solidFill>
                  <a:prstClr val="black"/>
                </a:solidFill>
                <a:latin typeface="Consolas" panose="020B0609020204030204" pitchFamily="49" charset="0"/>
              </a:rPr>
              <a:t>registrypath</a:t>
            </a:r>
            <a:r>
              <a:rPr lang="en-US" sz="1400" dirty="0">
                <a:solidFill>
                  <a:prstClr val="black"/>
                </a:solidFill>
                <a:latin typeface="Consolas" panose="020B0609020204030204" pitchFamily="49" charset="0"/>
              </a:rPr>
              <a:t>]/image:[version]</a:t>
            </a:r>
            <a:endParaRPr lang="en-US" sz="1800" b="1" dirty="0">
              <a:solidFill>
                <a:srgbClr val="0070C0"/>
              </a:solidFill>
              <a:latin typeface="Consolas" panose="020B0609020204030204" pitchFamily="49" charset="0"/>
            </a:endParaRPr>
          </a:p>
          <a:p>
            <a:pPr marL="2289175" lvl="0" indent="-2289175">
              <a:buNone/>
            </a:pPr>
            <a:endParaRPr lang="en-US" sz="400" b="1" dirty="0">
              <a:solidFill>
                <a:srgbClr val="0070C0"/>
              </a:solidFill>
            </a:endParaRPr>
          </a:p>
          <a:p>
            <a:pPr marL="2289175" indent="-2289175">
              <a:buNone/>
            </a:pPr>
            <a:r>
              <a:rPr lang="en-US" sz="1800" b="1" dirty="0">
                <a:solidFill>
                  <a:srgbClr val="0070C0"/>
                </a:solidFill>
              </a:rPr>
              <a:t>Commands</a:t>
            </a:r>
          </a:p>
          <a:p>
            <a:pPr marL="2289175" indent="-2289175">
              <a:buNone/>
            </a:pPr>
            <a:r>
              <a:rPr lang="en-US" sz="1400" b="1" dirty="0">
                <a:solidFill>
                  <a:schemeClr val="tx1">
                    <a:lumMod val="75000"/>
                  </a:schemeClr>
                </a:solidFill>
                <a:latin typeface="Consolas" panose="020B0609020204030204" pitchFamily="49" charset="0"/>
              </a:rPr>
              <a:t>Docker search</a:t>
            </a:r>
            <a:r>
              <a:rPr lang="en-US" sz="1400" dirty="0">
                <a:solidFill>
                  <a:schemeClr val="tx1">
                    <a:lumMod val="75000"/>
                  </a:schemeClr>
                </a:solidFill>
              </a:rPr>
              <a:t>	Searches the current registry</a:t>
            </a:r>
          </a:p>
          <a:p>
            <a:pPr marL="2289175" indent="-2289175">
              <a:buNone/>
            </a:pPr>
            <a:r>
              <a:rPr lang="en-US" sz="1400" b="1" dirty="0">
                <a:solidFill>
                  <a:schemeClr val="tx1">
                    <a:lumMod val="75000"/>
                  </a:schemeClr>
                </a:solidFill>
                <a:latin typeface="Consolas" panose="020B0609020204030204" pitchFamily="49" charset="0"/>
              </a:rPr>
              <a:t>Docker pull</a:t>
            </a:r>
            <a:r>
              <a:rPr lang="en-US" sz="1400" dirty="0">
                <a:solidFill>
                  <a:schemeClr val="tx1">
                    <a:lumMod val="75000"/>
                  </a:schemeClr>
                </a:solidFill>
              </a:rPr>
              <a:t>	Pulls a Docker Image to your Docker Host cache</a:t>
            </a:r>
          </a:p>
          <a:p>
            <a:pPr marL="2289175" indent="-2289175">
              <a:buNone/>
            </a:pPr>
            <a:r>
              <a:rPr lang="en-US" sz="1400" b="1" dirty="0">
                <a:solidFill>
                  <a:srgbClr val="BFBFBF"/>
                </a:solidFill>
                <a:latin typeface="Consolas" panose="020B0609020204030204" pitchFamily="49" charset="0"/>
              </a:rPr>
              <a:t>Docker run</a:t>
            </a:r>
            <a:r>
              <a:rPr lang="en-US" sz="1400" dirty="0">
                <a:solidFill>
                  <a:srgbClr val="BFBFBF"/>
                </a:solidFill>
              </a:rPr>
              <a:t>	The process of instancing an Image as a running container</a:t>
            </a:r>
          </a:p>
          <a:p>
            <a:pPr marL="2289175" indent="-2289175">
              <a:buNone/>
            </a:pPr>
            <a:r>
              <a:rPr lang="en-US" sz="1400" b="1" dirty="0">
                <a:latin typeface="Consolas" panose="020B0609020204030204" pitchFamily="49" charset="0"/>
              </a:rPr>
              <a:t>Docker login</a:t>
            </a:r>
            <a:r>
              <a:rPr lang="en-US" sz="1400" dirty="0"/>
              <a:t>	Logs into the registry so you can push images</a:t>
            </a:r>
          </a:p>
          <a:p>
            <a:pPr marL="2289175" indent="-2289175">
              <a:buNone/>
            </a:pPr>
            <a:r>
              <a:rPr lang="en-US" sz="1400" b="1" dirty="0">
                <a:latin typeface="Consolas" panose="020B0609020204030204" pitchFamily="49" charset="0"/>
              </a:rPr>
              <a:t>Docker build</a:t>
            </a:r>
            <a:r>
              <a:rPr lang="en-US" sz="1400" dirty="0"/>
              <a:t>	Creates an image, using a dockerfile as the definition</a:t>
            </a:r>
          </a:p>
          <a:p>
            <a:pPr marL="2289175" indent="-2289175">
              <a:buNone/>
            </a:pPr>
            <a:r>
              <a:rPr lang="en-US" sz="1400" b="1" dirty="0">
                <a:latin typeface="Consolas" panose="020B0609020204030204" pitchFamily="49" charset="0"/>
              </a:rPr>
              <a:t>Docker tag</a:t>
            </a:r>
            <a:r>
              <a:rPr lang="en-US" sz="1400" dirty="0"/>
              <a:t>	Renames an image: [</a:t>
            </a:r>
            <a:r>
              <a:rPr lang="en-US" sz="1400" dirty="0" err="1"/>
              <a:t>registryname</a:t>
            </a:r>
            <a:r>
              <a:rPr lang="en-US" sz="1400" dirty="0"/>
              <a:t>]/[user]/[</a:t>
            </a:r>
            <a:r>
              <a:rPr lang="en-US" sz="1400" dirty="0" err="1"/>
              <a:t>imagename</a:t>
            </a:r>
            <a:r>
              <a:rPr lang="en-US" sz="1400" dirty="0"/>
              <a:t>]:[tag]</a:t>
            </a:r>
          </a:p>
          <a:p>
            <a:pPr marL="2289175" indent="-2289175">
              <a:buNone/>
            </a:pPr>
            <a:r>
              <a:rPr lang="en-US" sz="1400" b="1" dirty="0">
                <a:latin typeface="Consolas" panose="020B0609020204030204" pitchFamily="49" charset="0"/>
              </a:rPr>
              <a:t>Docker push</a:t>
            </a:r>
            <a:r>
              <a:rPr lang="en-US" sz="1400" dirty="0"/>
              <a:t>	Pushes an image to a registry</a:t>
            </a:r>
          </a:p>
        </p:txBody>
      </p:sp>
      <p:sp>
        <p:nvSpPr>
          <p:cNvPr id="7" name="Rectangle 6"/>
          <p:cNvSpPr/>
          <p:nvPr/>
        </p:nvSpPr>
        <p:spPr>
          <a:xfrm>
            <a:off x="457200" y="4719340"/>
            <a:ext cx="5638800" cy="307777"/>
          </a:xfrm>
          <a:prstGeom prst="rect">
            <a:avLst/>
          </a:prstGeom>
        </p:spPr>
        <p:txBody>
          <a:bodyPr wrap="square">
            <a:spAutoFit/>
          </a:bodyPr>
          <a:lstStyle/>
          <a:p>
            <a:r>
              <a:rPr lang="en-US" sz="1400" i="1" dirty="0">
                <a:solidFill>
                  <a:schemeClr val="bg1"/>
                </a:solidFill>
                <a:hlinkClick r:id="rId3"/>
              </a:rPr>
              <a:t>Understanding the Docker Architecture</a:t>
            </a:r>
            <a:r>
              <a:rPr lang="en-US" sz="1400" i="1" dirty="0">
                <a:solidFill>
                  <a:schemeClr val="bg1"/>
                </a:solidFill>
              </a:rPr>
              <a:t> </a:t>
            </a:r>
          </a:p>
        </p:txBody>
      </p:sp>
    </p:spTree>
    <p:extLst>
      <p:ext uri="{BB962C8B-B14F-4D97-AF65-F5344CB8AC3E}">
        <p14:creationId xmlns:p14="http://schemas.microsoft.com/office/powerpoint/2010/main" val="3383867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39000" b="-3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are we?</a:t>
            </a:r>
          </a:p>
        </p:txBody>
      </p:sp>
      <p:sp>
        <p:nvSpPr>
          <p:cNvPr id="3" name="Content Placeholder 2"/>
          <p:cNvSpPr>
            <a:spLocks noGrp="1"/>
          </p:cNvSpPr>
          <p:nvPr>
            <p:ph idx="1"/>
          </p:nvPr>
        </p:nvSpPr>
        <p:spPr/>
        <p:txBody>
          <a:bodyPr>
            <a:normAutofit lnSpcReduction="10000"/>
          </a:bodyPr>
          <a:lstStyle/>
          <a:p>
            <a:r>
              <a:rPr lang="en-US" dirty="0"/>
              <a:t>Pulled and instanced images</a:t>
            </a:r>
          </a:p>
          <a:p>
            <a:r>
              <a:rPr lang="en-US" dirty="0"/>
              <a:t>Built our own image</a:t>
            </a:r>
          </a:p>
          <a:p>
            <a:r>
              <a:rPr lang="en-US" dirty="0"/>
              <a:t>Run it multiple times, on different ports</a:t>
            </a:r>
          </a:p>
          <a:p>
            <a:r>
              <a:rPr lang="en-US" dirty="0"/>
              <a:t>Tagged it for my repository</a:t>
            </a:r>
          </a:p>
          <a:p>
            <a:r>
              <a:rPr lang="en-US" dirty="0"/>
              <a:t>Pushed it to my repository</a:t>
            </a:r>
          </a:p>
          <a:p>
            <a:r>
              <a:rPr lang="en-US" dirty="0"/>
              <a:t>A few parking lot issues to cover…</a:t>
            </a:r>
          </a:p>
          <a:p>
            <a:endParaRPr lang="en-US" dirty="0"/>
          </a:p>
        </p:txBody>
      </p:sp>
    </p:spTree>
    <p:extLst>
      <p:ext uri="{BB962C8B-B14F-4D97-AF65-F5344CB8AC3E}">
        <p14:creationId xmlns:p14="http://schemas.microsoft.com/office/powerpoint/2010/main" val="3505232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Group 103"/>
          <p:cNvGrpSpPr/>
          <p:nvPr/>
        </p:nvGrpSpPr>
        <p:grpSpPr>
          <a:xfrm>
            <a:off x="405866" y="869092"/>
            <a:ext cx="5461534" cy="4141058"/>
            <a:chOff x="4156030" y="3448050"/>
            <a:chExt cx="5304065" cy="4026390"/>
          </a:xfrm>
        </p:grpSpPr>
        <p:sp>
          <p:nvSpPr>
            <p:cNvPr id="105" name="Rectangle 104"/>
            <p:cNvSpPr/>
            <p:nvPr/>
          </p:nvSpPr>
          <p:spPr>
            <a:xfrm>
              <a:off x="4156030" y="3562349"/>
              <a:ext cx="5304065" cy="3912091"/>
            </a:xfrm>
            <a:prstGeom prst="rect">
              <a:avLst/>
            </a:prstGeom>
            <a:solidFill>
              <a:srgbClr val="D4DCE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Flowchart: Alternate Process 105"/>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bg1"/>
                  </a:solidFill>
                </a:rPr>
                <a:t>Host OS</a:t>
              </a:r>
            </a:p>
          </p:txBody>
        </p:sp>
      </p:grpSp>
      <p:sp>
        <p:nvSpPr>
          <p:cNvPr id="2" name="Title 1"/>
          <p:cNvSpPr>
            <a:spLocks noGrp="1"/>
          </p:cNvSpPr>
          <p:nvPr>
            <p:ph type="title"/>
          </p:nvPr>
        </p:nvSpPr>
        <p:spPr/>
        <p:txBody>
          <a:bodyPr/>
          <a:lstStyle/>
          <a:p>
            <a:r>
              <a:rPr lang="en-US" dirty="0"/>
              <a:t>Networking</a:t>
            </a:r>
          </a:p>
        </p:txBody>
      </p:sp>
      <p:sp>
        <p:nvSpPr>
          <p:cNvPr id="3" name="Content Placeholder 2"/>
          <p:cNvSpPr>
            <a:spLocks noGrp="1"/>
          </p:cNvSpPr>
          <p:nvPr>
            <p:ph idx="1"/>
          </p:nvPr>
        </p:nvSpPr>
        <p:spPr/>
        <p:txBody>
          <a:bodyPr/>
          <a:lstStyle/>
          <a:p>
            <a:endParaRPr lang="en-US"/>
          </a:p>
        </p:txBody>
      </p:sp>
      <p:grpSp>
        <p:nvGrpSpPr>
          <p:cNvPr id="4" name="Group 3"/>
          <p:cNvGrpSpPr/>
          <p:nvPr/>
        </p:nvGrpSpPr>
        <p:grpSpPr>
          <a:xfrm>
            <a:off x="609600" y="1352550"/>
            <a:ext cx="3733800" cy="3200400"/>
            <a:chOff x="4156030" y="3448050"/>
            <a:chExt cx="3626146" cy="3111779"/>
          </a:xfrm>
        </p:grpSpPr>
        <p:sp>
          <p:nvSpPr>
            <p:cNvPr id="5" name="Rectangle 4"/>
            <p:cNvSpPr/>
            <p:nvPr/>
          </p:nvSpPr>
          <p:spPr>
            <a:xfrm>
              <a:off x="4156030" y="3562349"/>
              <a:ext cx="3626146" cy="299748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lowchart: Alternate Process 5"/>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DOCKER_HOST</a:t>
              </a:r>
            </a:p>
          </p:txBody>
        </p:sp>
      </p:grpSp>
      <p:grpSp>
        <p:nvGrpSpPr>
          <p:cNvPr id="10" name="Group 9"/>
          <p:cNvGrpSpPr/>
          <p:nvPr/>
        </p:nvGrpSpPr>
        <p:grpSpPr>
          <a:xfrm>
            <a:off x="945827" y="2823841"/>
            <a:ext cx="1135636" cy="733856"/>
            <a:chOff x="6172291" y="1793260"/>
            <a:chExt cx="1135636" cy="733856"/>
          </a:xfrm>
        </p:grpSpPr>
        <p:sp>
          <p:nvSpPr>
            <p:cNvPr id="11" name="Rectangle 10"/>
            <p:cNvSpPr/>
            <p:nvPr/>
          </p:nvSpPr>
          <p:spPr>
            <a:xfrm>
              <a:off x="6172291" y="1933398"/>
              <a:ext cx="1135636" cy="593718"/>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Alternate Process 11"/>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Container1</a:t>
              </a:r>
            </a:p>
          </p:txBody>
        </p:sp>
      </p:grpSp>
      <p:sp>
        <p:nvSpPr>
          <p:cNvPr id="39" name="Rectangle 38"/>
          <p:cNvSpPr/>
          <p:nvPr/>
        </p:nvSpPr>
        <p:spPr>
          <a:xfrm>
            <a:off x="1554057" y="1625177"/>
            <a:ext cx="1839265"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Docker daemon</a:t>
            </a:r>
          </a:p>
        </p:txBody>
      </p:sp>
      <p:pic>
        <p:nvPicPr>
          <p:cNvPr id="43" name="Picture 4" descr="http://www.mi2.hr/wp-content/uploads/2015/10/docke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7600" y="1241229"/>
            <a:ext cx="651489" cy="370455"/>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554058" y="1806429"/>
            <a:ext cx="1839264"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docker0: 192.168.1.100</a:t>
            </a:r>
          </a:p>
        </p:txBody>
      </p:sp>
      <p:sp>
        <p:nvSpPr>
          <p:cNvPr id="61" name="Rectangle 60"/>
          <p:cNvSpPr/>
          <p:nvPr/>
        </p:nvSpPr>
        <p:spPr>
          <a:xfrm>
            <a:off x="1785107" y="2101539"/>
            <a:ext cx="315264"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bg1"/>
                </a:solidFill>
              </a:rPr>
              <a:t>:80</a:t>
            </a:r>
          </a:p>
        </p:txBody>
      </p:sp>
      <p:sp>
        <p:nvSpPr>
          <p:cNvPr id="62" name="Rectangle 61"/>
          <p:cNvSpPr/>
          <p:nvPr/>
        </p:nvSpPr>
        <p:spPr>
          <a:xfrm>
            <a:off x="2120424" y="2101539"/>
            <a:ext cx="315264"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bg1"/>
                </a:solidFill>
              </a:rPr>
              <a:t>:8001</a:t>
            </a:r>
          </a:p>
        </p:txBody>
      </p:sp>
      <p:sp>
        <p:nvSpPr>
          <p:cNvPr id="63" name="Rectangle 62"/>
          <p:cNvSpPr/>
          <p:nvPr/>
        </p:nvSpPr>
        <p:spPr>
          <a:xfrm>
            <a:off x="2464680" y="2101539"/>
            <a:ext cx="315264"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bg1"/>
                </a:solidFill>
              </a:rPr>
              <a:t>:8002</a:t>
            </a:r>
          </a:p>
        </p:txBody>
      </p:sp>
      <p:sp>
        <p:nvSpPr>
          <p:cNvPr id="64" name="Rectangle 63"/>
          <p:cNvSpPr/>
          <p:nvPr/>
        </p:nvSpPr>
        <p:spPr>
          <a:xfrm>
            <a:off x="2808936" y="2101539"/>
            <a:ext cx="315264"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bg1"/>
                </a:solidFill>
              </a:rPr>
              <a:t>:8003</a:t>
            </a:r>
          </a:p>
        </p:txBody>
      </p:sp>
      <p:sp>
        <p:nvSpPr>
          <p:cNvPr id="66" name="Rectangle 65"/>
          <p:cNvSpPr/>
          <p:nvPr/>
        </p:nvSpPr>
        <p:spPr>
          <a:xfrm>
            <a:off x="1013762" y="3105150"/>
            <a:ext cx="999765"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eth0: 172.17.0.</a:t>
            </a:r>
            <a:r>
              <a:rPr lang="en-US" sz="900" b="1" dirty="0">
                <a:solidFill>
                  <a:schemeClr val="bg1"/>
                </a:solidFill>
              </a:rPr>
              <a:t>2</a:t>
            </a:r>
          </a:p>
        </p:txBody>
      </p:sp>
      <p:grpSp>
        <p:nvGrpSpPr>
          <p:cNvPr id="67" name="Group 66"/>
          <p:cNvGrpSpPr/>
          <p:nvPr/>
        </p:nvGrpSpPr>
        <p:grpSpPr>
          <a:xfrm>
            <a:off x="2821150" y="2823841"/>
            <a:ext cx="1135636" cy="733856"/>
            <a:chOff x="6172291" y="1793260"/>
            <a:chExt cx="1135636" cy="733856"/>
          </a:xfrm>
        </p:grpSpPr>
        <p:sp>
          <p:nvSpPr>
            <p:cNvPr id="68" name="Rectangle 67"/>
            <p:cNvSpPr/>
            <p:nvPr/>
          </p:nvSpPr>
          <p:spPr>
            <a:xfrm>
              <a:off x="6172291" y="1933398"/>
              <a:ext cx="1135636" cy="593718"/>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lowchart: Alternate Process 68"/>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Container2</a:t>
              </a:r>
            </a:p>
          </p:txBody>
        </p:sp>
      </p:grpSp>
      <p:sp>
        <p:nvSpPr>
          <p:cNvPr id="70" name="Rectangle 69"/>
          <p:cNvSpPr/>
          <p:nvPr/>
        </p:nvSpPr>
        <p:spPr>
          <a:xfrm>
            <a:off x="2889085" y="3105150"/>
            <a:ext cx="999765"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eth0: 172.17.0.</a:t>
            </a:r>
            <a:r>
              <a:rPr lang="en-US" sz="900" b="1" dirty="0">
                <a:solidFill>
                  <a:schemeClr val="bg1"/>
                </a:solidFill>
              </a:rPr>
              <a:t>3</a:t>
            </a:r>
          </a:p>
        </p:txBody>
      </p:sp>
      <p:grpSp>
        <p:nvGrpSpPr>
          <p:cNvPr id="71" name="Group 70"/>
          <p:cNvGrpSpPr/>
          <p:nvPr/>
        </p:nvGrpSpPr>
        <p:grpSpPr>
          <a:xfrm>
            <a:off x="945827" y="3968226"/>
            <a:ext cx="1135636" cy="733856"/>
            <a:chOff x="6172291" y="1793260"/>
            <a:chExt cx="1135636" cy="733856"/>
          </a:xfrm>
        </p:grpSpPr>
        <p:sp>
          <p:nvSpPr>
            <p:cNvPr id="72" name="Rectangle 71"/>
            <p:cNvSpPr/>
            <p:nvPr/>
          </p:nvSpPr>
          <p:spPr>
            <a:xfrm>
              <a:off x="6172291" y="1933398"/>
              <a:ext cx="1135636" cy="593718"/>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lowchart: Alternate Process 72"/>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Container3</a:t>
              </a:r>
            </a:p>
          </p:txBody>
        </p:sp>
      </p:grpSp>
      <p:sp>
        <p:nvSpPr>
          <p:cNvPr id="74" name="Rectangle 73"/>
          <p:cNvSpPr/>
          <p:nvPr/>
        </p:nvSpPr>
        <p:spPr>
          <a:xfrm>
            <a:off x="1013762" y="4249535"/>
            <a:ext cx="999765"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eth0: 172.17.0.</a:t>
            </a:r>
            <a:r>
              <a:rPr lang="en-US" sz="900" b="1" dirty="0">
                <a:solidFill>
                  <a:schemeClr val="bg1"/>
                </a:solidFill>
              </a:rPr>
              <a:t>4</a:t>
            </a:r>
          </a:p>
        </p:txBody>
      </p:sp>
      <p:grpSp>
        <p:nvGrpSpPr>
          <p:cNvPr id="76" name="Group 75"/>
          <p:cNvGrpSpPr/>
          <p:nvPr/>
        </p:nvGrpSpPr>
        <p:grpSpPr>
          <a:xfrm>
            <a:off x="2821150" y="3971494"/>
            <a:ext cx="1135636" cy="733856"/>
            <a:chOff x="6172291" y="1793260"/>
            <a:chExt cx="1135636" cy="733856"/>
          </a:xfrm>
        </p:grpSpPr>
        <p:sp>
          <p:nvSpPr>
            <p:cNvPr id="77" name="Rectangle 76"/>
            <p:cNvSpPr/>
            <p:nvPr/>
          </p:nvSpPr>
          <p:spPr>
            <a:xfrm>
              <a:off x="6172291" y="1933398"/>
              <a:ext cx="1135636" cy="593718"/>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lowchart: Alternate Process 77"/>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Container4</a:t>
              </a:r>
            </a:p>
          </p:txBody>
        </p:sp>
      </p:grpSp>
      <p:sp>
        <p:nvSpPr>
          <p:cNvPr id="79" name="Rectangle 78"/>
          <p:cNvSpPr/>
          <p:nvPr/>
        </p:nvSpPr>
        <p:spPr>
          <a:xfrm>
            <a:off x="2889085" y="4252803"/>
            <a:ext cx="999765"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eth0: 172.17.0.</a:t>
            </a:r>
            <a:r>
              <a:rPr lang="en-US" sz="900" b="1" dirty="0">
                <a:solidFill>
                  <a:schemeClr val="bg1"/>
                </a:solidFill>
              </a:rPr>
              <a:t>5</a:t>
            </a:r>
          </a:p>
        </p:txBody>
      </p:sp>
      <p:cxnSp>
        <p:nvCxnSpPr>
          <p:cNvPr id="81" name="Elbow Connector 80"/>
          <p:cNvCxnSpPr>
            <a:stCxn id="61" idx="2"/>
            <a:endCxn id="109" idx="1"/>
          </p:cNvCxnSpPr>
          <p:nvPr/>
        </p:nvCxnSpPr>
        <p:spPr>
          <a:xfrm rot="5400000">
            <a:off x="820096" y="2570136"/>
            <a:ext cx="1321072" cy="924214"/>
          </a:xfrm>
          <a:prstGeom prst="bentConnector4">
            <a:avLst>
              <a:gd name="adj1" fmla="val 22536"/>
              <a:gd name="adj2" fmla="val 124735"/>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4" name="Elbow Connector 83"/>
          <p:cNvCxnSpPr>
            <a:stCxn id="62" idx="2"/>
            <a:endCxn id="111" idx="3"/>
          </p:cNvCxnSpPr>
          <p:nvPr/>
        </p:nvCxnSpPr>
        <p:spPr>
          <a:xfrm rot="5400000">
            <a:off x="912172" y="3477825"/>
            <a:ext cx="2472003" cy="25976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63" idx="2"/>
            <a:endCxn id="110" idx="1"/>
          </p:cNvCxnSpPr>
          <p:nvPr/>
        </p:nvCxnSpPr>
        <p:spPr>
          <a:xfrm rot="16200000" flipH="1">
            <a:off x="1522079" y="3471940"/>
            <a:ext cx="2472003" cy="27153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1" name="Elbow Connector 100"/>
          <p:cNvCxnSpPr>
            <a:stCxn id="64" idx="2"/>
            <a:endCxn id="108" idx="3"/>
          </p:cNvCxnSpPr>
          <p:nvPr/>
        </p:nvCxnSpPr>
        <p:spPr>
          <a:xfrm rot="16200000" flipH="1">
            <a:off x="2769554" y="2568720"/>
            <a:ext cx="1321072" cy="927045"/>
          </a:xfrm>
          <a:prstGeom prst="bentConnector4">
            <a:avLst>
              <a:gd name="adj1" fmla="val 21815"/>
              <a:gd name="adj2" fmla="val 124659"/>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7" name="Rectangle 106"/>
          <p:cNvSpPr/>
          <p:nvPr/>
        </p:nvSpPr>
        <p:spPr>
          <a:xfrm>
            <a:off x="1723757" y="983370"/>
            <a:ext cx="1839264"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eth0: 10.100.2.100</a:t>
            </a:r>
          </a:p>
        </p:txBody>
      </p:sp>
      <p:sp>
        <p:nvSpPr>
          <p:cNvPr id="108" name="Rectangle 107"/>
          <p:cNvSpPr/>
          <p:nvPr/>
        </p:nvSpPr>
        <p:spPr>
          <a:xfrm>
            <a:off x="2893848" y="3557695"/>
            <a:ext cx="999765"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veth5998974</a:t>
            </a:r>
            <a:endParaRPr lang="en-US" sz="900" b="1" dirty="0">
              <a:solidFill>
                <a:schemeClr val="bg1"/>
              </a:solidFill>
            </a:endParaRPr>
          </a:p>
        </p:txBody>
      </p:sp>
      <p:sp>
        <p:nvSpPr>
          <p:cNvPr id="109" name="Rectangle 108"/>
          <p:cNvSpPr/>
          <p:nvPr/>
        </p:nvSpPr>
        <p:spPr>
          <a:xfrm>
            <a:off x="1018525" y="3557695"/>
            <a:ext cx="999765"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veth473629a</a:t>
            </a:r>
            <a:endParaRPr lang="en-US" sz="900" b="1" dirty="0">
              <a:solidFill>
                <a:schemeClr val="bg1"/>
              </a:solidFill>
            </a:endParaRPr>
          </a:p>
        </p:txBody>
      </p:sp>
      <p:sp>
        <p:nvSpPr>
          <p:cNvPr id="110" name="Rectangle 109"/>
          <p:cNvSpPr/>
          <p:nvPr/>
        </p:nvSpPr>
        <p:spPr>
          <a:xfrm>
            <a:off x="2893848" y="4708626"/>
            <a:ext cx="999765"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veth2726149b</a:t>
            </a:r>
            <a:endParaRPr lang="en-US" sz="900" b="1" dirty="0">
              <a:solidFill>
                <a:schemeClr val="bg1"/>
              </a:solidFill>
            </a:endParaRPr>
          </a:p>
        </p:txBody>
      </p:sp>
      <p:sp>
        <p:nvSpPr>
          <p:cNvPr id="111" name="Rectangle 110"/>
          <p:cNvSpPr/>
          <p:nvPr/>
        </p:nvSpPr>
        <p:spPr>
          <a:xfrm>
            <a:off x="1018525" y="4708626"/>
            <a:ext cx="999765"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veth736321c</a:t>
            </a:r>
            <a:endParaRPr lang="en-US" sz="900" b="1" dirty="0">
              <a:solidFill>
                <a:schemeClr val="bg1"/>
              </a:solidFill>
            </a:endParaRPr>
          </a:p>
        </p:txBody>
      </p:sp>
      <p:cxnSp>
        <p:nvCxnSpPr>
          <p:cNvPr id="118" name="Elbow Connector 117"/>
          <p:cNvCxnSpPr>
            <a:stCxn id="109" idx="0"/>
            <a:endCxn id="66" idx="2"/>
          </p:cNvCxnSpPr>
          <p:nvPr/>
        </p:nvCxnSpPr>
        <p:spPr>
          <a:xfrm rot="16200000" flipV="1">
            <a:off x="1424839" y="3464125"/>
            <a:ext cx="182377" cy="4763"/>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1" name="Elbow Connector 120"/>
          <p:cNvCxnSpPr>
            <a:stCxn id="108" idx="0"/>
            <a:endCxn id="70" idx="2"/>
          </p:cNvCxnSpPr>
          <p:nvPr/>
        </p:nvCxnSpPr>
        <p:spPr>
          <a:xfrm rot="16200000" flipV="1">
            <a:off x="3300162" y="3464125"/>
            <a:ext cx="182377" cy="4763"/>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6" name="Elbow Connector 125"/>
          <p:cNvCxnSpPr>
            <a:stCxn id="111" idx="0"/>
            <a:endCxn id="74" idx="2"/>
          </p:cNvCxnSpPr>
          <p:nvPr/>
        </p:nvCxnSpPr>
        <p:spPr>
          <a:xfrm rot="16200000" flipV="1">
            <a:off x="1421566" y="4611783"/>
            <a:ext cx="188923" cy="4763"/>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7" name="Elbow Connector 126"/>
          <p:cNvCxnSpPr>
            <a:stCxn id="110" idx="0"/>
            <a:endCxn id="79" idx="2"/>
          </p:cNvCxnSpPr>
          <p:nvPr/>
        </p:nvCxnSpPr>
        <p:spPr>
          <a:xfrm rot="16200000" flipV="1">
            <a:off x="3298523" y="4613417"/>
            <a:ext cx="185655" cy="4763"/>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4" name="TextBox 133"/>
          <p:cNvSpPr txBox="1"/>
          <p:nvPr/>
        </p:nvSpPr>
        <p:spPr>
          <a:xfrm>
            <a:off x="6324600" y="895350"/>
            <a:ext cx="2667000" cy="4231928"/>
          </a:xfrm>
          <a:prstGeom prst="rect">
            <a:avLst/>
          </a:prstGeom>
          <a:noFill/>
        </p:spPr>
        <p:txBody>
          <a:bodyPr wrap="square" rtlCol="0">
            <a:spAutoFit/>
          </a:bodyPr>
          <a:lstStyle/>
          <a:p>
            <a:r>
              <a:rPr lang="en-US" dirty="0">
                <a:solidFill>
                  <a:schemeClr val="bg1"/>
                </a:solidFill>
              </a:rPr>
              <a:t>Docker Networking uses NAT to route inbound traffic to each container</a:t>
            </a:r>
          </a:p>
          <a:p>
            <a:r>
              <a:rPr lang="en-US" dirty="0">
                <a:solidFill>
                  <a:schemeClr val="bg1"/>
                </a:solidFill>
              </a:rPr>
              <a:t>Each container can use the same port, internal to it’s container, but must be addressable outside by unique ports per HOST</a:t>
            </a:r>
          </a:p>
          <a:p>
            <a:endParaRPr lang="en-US" sz="1100" dirty="0">
              <a:solidFill>
                <a:schemeClr val="bg1"/>
              </a:solidFill>
            </a:endParaRPr>
          </a:p>
          <a:p>
            <a:r>
              <a:rPr lang="en-US" dirty="0">
                <a:solidFill>
                  <a:schemeClr val="bg1"/>
                </a:solidFill>
              </a:rPr>
              <a:t>Load Balancers and Service Discovery are new important topics</a:t>
            </a:r>
          </a:p>
          <a:p>
            <a:endParaRPr lang="en-US" sz="1050" dirty="0">
              <a:solidFill>
                <a:schemeClr val="bg1"/>
              </a:solidFill>
            </a:endParaRPr>
          </a:p>
          <a:p>
            <a:r>
              <a:rPr lang="en-US" sz="1400" b="1" i="1" dirty="0">
                <a:solidFill>
                  <a:schemeClr val="bg1"/>
                </a:solidFill>
              </a:rPr>
              <a:t>Note:</a:t>
            </a:r>
            <a:r>
              <a:rPr lang="en-US" sz="1400" i="1" dirty="0">
                <a:solidFill>
                  <a:schemeClr val="bg1"/>
                </a:solidFill>
              </a:rPr>
              <a:t> networking may vary based on your orchestration engine</a:t>
            </a:r>
          </a:p>
          <a:p>
            <a:endParaRPr lang="en-US" i="1" dirty="0">
              <a:solidFill>
                <a:schemeClr val="bg1"/>
              </a:solidFill>
            </a:endParaRPr>
          </a:p>
        </p:txBody>
      </p:sp>
    </p:spTree>
    <p:extLst>
      <p:ext uri="{BB962C8B-B14F-4D97-AF65-F5344CB8AC3E}">
        <p14:creationId xmlns:p14="http://schemas.microsoft.com/office/powerpoint/2010/main" val="993145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Layers</a:t>
            </a:r>
          </a:p>
        </p:txBody>
      </p:sp>
      <p:pic>
        <p:nvPicPr>
          <p:cNvPr id="1026" name="Picture 2" descr="http://joao-parana.com.br/blog/wp-content/uploads/2015/07/docker-filesystems-multilayer-updat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77472"/>
            <a:ext cx="4495800" cy="361357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48000" y="4502068"/>
            <a:ext cx="5867400" cy="369332"/>
          </a:xfrm>
          <a:prstGeom prst="rect">
            <a:avLst/>
          </a:prstGeom>
        </p:spPr>
        <p:txBody>
          <a:bodyPr wrap="square">
            <a:spAutoFit/>
          </a:bodyPr>
          <a:lstStyle/>
          <a:p>
            <a:r>
              <a:rPr lang="en-US">
                <a:hlinkClick r:id="rId3"/>
              </a:rPr>
              <a:t>ImageLayers.io</a:t>
            </a:r>
            <a:endParaRPr lang="en-US" dirty="0"/>
          </a:p>
        </p:txBody>
      </p:sp>
    </p:spTree>
    <p:extLst>
      <p:ext uri="{BB962C8B-B14F-4D97-AF65-F5344CB8AC3E}">
        <p14:creationId xmlns:p14="http://schemas.microsoft.com/office/powerpoint/2010/main" val="2912270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Persistent Storage</a:t>
            </a:r>
          </a:p>
        </p:txBody>
      </p:sp>
      <p:sp>
        <p:nvSpPr>
          <p:cNvPr id="3" name="Content Placeholder 2"/>
          <p:cNvSpPr>
            <a:spLocks noGrp="1"/>
          </p:cNvSpPr>
          <p:nvPr>
            <p:ph idx="1"/>
          </p:nvPr>
        </p:nvSpPr>
        <p:spPr/>
        <p:txBody>
          <a:bodyPr>
            <a:normAutofit fontScale="85000" lnSpcReduction="20000"/>
          </a:bodyPr>
          <a:lstStyle/>
          <a:p>
            <a:r>
              <a:rPr lang="en-US" dirty="0"/>
              <a:t>Docker Containers are Immutable</a:t>
            </a:r>
          </a:p>
          <a:p>
            <a:r>
              <a:rPr lang="en-US" dirty="0"/>
              <a:t>To save data, you must provide external storage</a:t>
            </a:r>
          </a:p>
          <a:p>
            <a:r>
              <a:rPr lang="en-US" dirty="0"/>
              <a:t>Scenarios:</a:t>
            </a:r>
          </a:p>
          <a:p>
            <a:pPr lvl="1"/>
            <a:r>
              <a:rPr lang="en-US" dirty="0"/>
              <a:t>Logs</a:t>
            </a:r>
          </a:p>
          <a:p>
            <a:pPr lvl="1"/>
            <a:r>
              <a:rPr lang="en-US" dirty="0"/>
              <a:t>Database Files</a:t>
            </a:r>
          </a:p>
          <a:p>
            <a:pPr lvl="1"/>
            <a:r>
              <a:rPr lang="en-US" dirty="0"/>
              <a:t>Inner Loop Development – mounting your source</a:t>
            </a:r>
          </a:p>
          <a:p>
            <a:pPr marL="0" indent="0">
              <a:buNone/>
            </a:pPr>
            <a:endParaRPr lang="en-US" dirty="0"/>
          </a:p>
          <a:p>
            <a:r>
              <a:rPr lang="en-US" dirty="0"/>
              <a:t>Volume Drivers</a:t>
            </a:r>
          </a:p>
          <a:p>
            <a:endParaRPr lang="en-US" dirty="0"/>
          </a:p>
          <a:p>
            <a:pPr marL="0" indent="0">
              <a:buNone/>
            </a:pPr>
            <a:endParaRPr lang="en-US" dirty="0"/>
          </a:p>
        </p:txBody>
      </p:sp>
    </p:spTree>
    <p:extLst>
      <p:ext uri="{BB962C8B-B14F-4D97-AF65-F5344CB8AC3E}">
        <p14:creationId xmlns:p14="http://schemas.microsoft.com/office/powerpoint/2010/main" val="2458319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Volume</a:t>
            </a:r>
          </a:p>
        </p:txBody>
      </p:sp>
      <p:sp>
        <p:nvSpPr>
          <p:cNvPr id="3" name="Content Placeholder 2"/>
          <p:cNvSpPr>
            <a:spLocks noGrp="1"/>
          </p:cNvSpPr>
          <p:nvPr>
            <p:ph idx="1"/>
          </p:nvPr>
        </p:nvSpPr>
        <p:spPr/>
        <p:txBody>
          <a:bodyPr>
            <a:normAutofit/>
          </a:bodyPr>
          <a:lstStyle/>
          <a:p>
            <a:pPr marL="0" indent="0">
              <a:buNone/>
            </a:pPr>
            <a:r>
              <a:rPr lang="en-US" sz="2800" dirty="0"/>
              <a:t>Docker run </a:t>
            </a:r>
            <a:r>
              <a:rPr lang="en-US" sz="2800" b="1" dirty="0"/>
              <a:t>-v</a:t>
            </a:r>
            <a:r>
              <a:rPr lang="en-US" sz="2800" dirty="0"/>
              <a:t> </a:t>
            </a:r>
            <a:r>
              <a:rPr lang="en-US" sz="2800" dirty="0" err="1"/>
              <a:t>hostpath</a:t>
            </a:r>
            <a:r>
              <a:rPr lang="en-US" sz="2800" dirty="0"/>
              <a:t>:/</a:t>
            </a:r>
            <a:r>
              <a:rPr lang="en-US" sz="2800" dirty="0" err="1"/>
              <a:t>containerpath</a:t>
            </a:r>
            <a:endParaRPr lang="en-US" sz="2800" dirty="0"/>
          </a:p>
        </p:txBody>
      </p:sp>
      <p:sp>
        <p:nvSpPr>
          <p:cNvPr id="5" name="Content Placeholder 1"/>
          <p:cNvSpPr txBox="1">
            <a:spLocks/>
          </p:cNvSpPr>
          <p:nvPr/>
        </p:nvSpPr>
        <p:spPr>
          <a:xfrm>
            <a:off x="228600" y="2647950"/>
            <a:ext cx="8686800" cy="2354491"/>
          </a:xfrm>
          <a:prstGeom prst="rect">
            <a:avLst/>
          </a:prstGeom>
          <a:solidFill>
            <a:srgbClr val="012456"/>
          </a:solidFill>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 run -it -v /c/Users/Public/Host:/wormhole </a:t>
            </a:r>
            <a:r>
              <a:rPr lang="en-US" sz="1050" b="1" dirty="0" err="1">
                <a:solidFill>
                  <a:srgbClr val="00B050"/>
                </a:solidFill>
                <a:latin typeface="Lucida Console" panose="020B0609040504020204" pitchFamily="49" charset="0"/>
              </a:rPr>
              <a:t>busybox</a:t>
            </a:r>
            <a:endParaRPr lang="en-US" sz="1050" b="1" dirty="0">
              <a:solidFill>
                <a:srgbClr val="00B050"/>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 # ls</a:t>
            </a:r>
          </a:p>
          <a:p>
            <a:pPr marL="0" indent="0">
              <a:buNone/>
            </a:pPr>
            <a:r>
              <a:rPr lang="en-US" sz="1050" dirty="0">
                <a:solidFill>
                  <a:srgbClr val="00B0F0"/>
                </a:solidFill>
                <a:latin typeface="Lucida Console" panose="020B0609040504020204" pitchFamily="49" charset="0"/>
              </a:rPr>
              <a:t>bin       dev       </a:t>
            </a:r>
            <a:r>
              <a:rPr lang="en-US" sz="1050" dirty="0" err="1">
                <a:solidFill>
                  <a:srgbClr val="00B0F0"/>
                </a:solidFill>
                <a:latin typeface="Lucida Console" panose="020B0609040504020204" pitchFamily="49" charset="0"/>
              </a:rPr>
              <a:t>etc</a:t>
            </a:r>
            <a:r>
              <a:rPr lang="en-US" sz="1050" dirty="0">
                <a:solidFill>
                  <a:srgbClr val="00B0F0"/>
                </a:solidFill>
                <a:latin typeface="Lucida Console" panose="020B0609040504020204" pitchFamily="49" charset="0"/>
              </a:rPr>
              <a:t>       home      proc      root      sys       </a:t>
            </a:r>
            <a:r>
              <a:rPr lang="en-US" sz="1050" dirty="0" err="1">
                <a:solidFill>
                  <a:srgbClr val="00B0F0"/>
                </a:solidFill>
                <a:latin typeface="Lucida Console" panose="020B0609040504020204" pitchFamily="49" charset="0"/>
              </a:rPr>
              <a:t>tmp</a:t>
            </a:r>
            <a:r>
              <a:rPr lang="en-US" sz="1050" dirty="0">
                <a:solidFill>
                  <a:srgbClr val="00B0F0"/>
                </a:solidFill>
                <a:latin typeface="Lucida Console" panose="020B0609040504020204" pitchFamily="49" charset="0"/>
              </a:rPr>
              <a:t>       </a:t>
            </a:r>
            <a:r>
              <a:rPr lang="en-US" sz="1050" dirty="0" err="1">
                <a:solidFill>
                  <a:srgbClr val="00B0F0"/>
                </a:solidFill>
                <a:latin typeface="Lucida Console" panose="020B0609040504020204" pitchFamily="49" charset="0"/>
              </a:rPr>
              <a:t>usr</a:t>
            </a:r>
            <a:r>
              <a:rPr lang="en-US" sz="1050" dirty="0">
                <a:solidFill>
                  <a:srgbClr val="00B0F0"/>
                </a:solidFill>
                <a:latin typeface="Lucida Console" panose="020B0609040504020204" pitchFamily="49" charset="0"/>
              </a:rPr>
              <a:t>       </a:t>
            </a:r>
            <a:r>
              <a:rPr lang="en-US" sz="1050" dirty="0" err="1">
                <a:solidFill>
                  <a:srgbClr val="00B0F0"/>
                </a:solidFill>
                <a:latin typeface="Lucida Console" panose="020B0609040504020204" pitchFamily="49" charset="0"/>
              </a:rPr>
              <a:t>var</a:t>
            </a:r>
            <a:r>
              <a:rPr lang="en-US" sz="1050" dirty="0">
                <a:solidFill>
                  <a:srgbClr val="00B0F0"/>
                </a:solidFill>
                <a:latin typeface="Lucida Console" panose="020B0609040504020204" pitchFamily="49" charset="0"/>
              </a:rPr>
              <a:t>       </a:t>
            </a:r>
            <a:r>
              <a:rPr lang="en-US" sz="1050" dirty="0">
                <a:solidFill>
                  <a:schemeClr val="tx1"/>
                </a:solidFill>
                <a:latin typeface="Lucida Console" panose="020B0609040504020204" pitchFamily="49" charset="0"/>
              </a:rPr>
              <a:t>wormhole</a:t>
            </a:r>
          </a:p>
          <a:p>
            <a:pPr marL="0" indent="0">
              <a:buNone/>
            </a:pPr>
            <a:r>
              <a:rPr lang="en-US" sz="1050" dirty="0">
                <a:solidFill>
                  <a:schemeClr val="tx1"/>
                </a:solidFill>
                <a:latin typeface="Lucida Console" panose="020B0609040504020204" pitchFamily="49" charset="0"/>
              </a:rPr>
              <a:t>/ # cd wormhole</a:t>
            </a:r>
          </a:p>
          <a:p>
            <a:pPr marL="0" indent="0">
              <a:buNone/>
            </a:pPr>
            <a:r>
              <a:rPr lang="en-US" sz="1050" dirty="0">
                <a:solidFill>
                  <a:schemeClr val="tx1"/>
                </a:solidFill>
                <a:latin typeface="Lucida Console" panose="020B0609040504020204" pitchFamily="49" charset="0"/>
              </a:rPr>
              <a:t>/wormhole # touch a.txt</a:t>
            </a:r>
          </a:p>
          <a:p>
            <a:pPr marL="0" indent="0">
              <a:buNone/>
            </a:pPr>
            <a:r>
              <a:rPr lang="en-US" sz="1050" dirty="0">
                <a:solidFill>
                  <a:schemeClr val="tx1"/>
                </a:solidFill>
                <a:latin typeface="Lucida Console" panose="020B0609040504020204" pitchFamily="49" charset="0"/>
              </a:rPr>
              <a:t>/wormhole # touch b.txt</a:t>
            </a:r>
          </a:p>
          <a:p>
            <a:pPr marL="0" indent="0">
              <a:buNone/>
            </a:pPr>
            <a:r>
              <a:rPr lang="en-US" sz="1050" dirty="0">
                <a:solidFill>
                  <a:schemeClr val="tx1"/>
                </a:solidFill>
                <a:latin typeface="Lucida Console" panose="020B0609040504020204" pitchFamily="49" charset="0"/>
              </a:rPr>
              <a:t>/wormhole # ls</a:t>
            </a:r>
          </a:p>
          <a:p>
            <a:pPr marL="0" indent="0">
              <a:buNone/>
            </a:pPr>
            <a:r>
              <a:rPr lang="en-US" sz="1050" dirty="0">
                <a:solidFill>
                  <a:schemeClr val="tx1"/>
                </a:solidFill>
                <a:latin typeface="Lucida Console" panose="020B0609040504020204" pitchFamily="49" charset="0"/>
              </a:rPr>
              <a:t>a.txt  b.txt</a:t>
            </a:r>
          </a:p>
          <a:p>
            <a:pPr marL="0" indent="0">
              <a:buNone/>
            </a:pPr>
            <a:r>
              <a:rPr lang="en-US" sz="1050" dirty="0">
                <a:solidFill>
                  <a:schemeClr val="tx1"/>
                </a:solidFill>
                <a:latin typeface="Lucida Console" panose="020B0609040504020204" pitchFamily="49" charset="0"/>
              </a:rPr>
              <a:t>/wormhole # cat a.txt</a:t>
            </a:r>
          </a:p>
          <a:p>
            <a:pPr marL="0" indent="0">
              <a:buNone/>
            </a:pPr>
            <a:r>
              <a:rPr lang="en-US" sz="1050" dirty="0">
                <a:solidFill>
                  <a:schemeClr val="tx1"/>
                </a:solidFill>
                <a:latin typeface="Lucida Console" panose="020B0609040504020204" pitchFamily="49" charset="0"/>
              </a:rPr>
              <a:t>Hello from the other side of the wormhole</a:t>
            </a:r>
          </a:p>
          <a:p>
            <a:pPr marL="0" indent="0">
              <a:buNone/>
            </a:pPr>
            <a:r>
              <a:rPr lang="en-US" sz="1050" dirty="0">
                <a:solidFill>
                  <a:schemeClr val="tx1"/>
                </a:solidFill>
                <a:latin typeface="Lucida Console" panose="020B0609040504020204" pitchFamily="49" charset="0"/>
              </a:rPr>
              <a:t>/wormhole #</a:t>
            </a:r>
          </a:p>
        </p:txBody>
      </p:sp>
      <p:pic>
        <p:nvPicPr>
          <p:cNvPr id="6" name="Picture 5"/>
          <p:cNvPicPr>
            <a:picLocks noChangeAspect="1"/>
          </p:cNvPicPr>
          <p:nvPr/>
        </p:nvPicPr>
        <p:blipFill>
          <a:blip r:embed="rId2"/>
          <a:stretch>
            <a:fillRect/>
          </a:stretch>
        </p:blipFill>
        <p:spPr>
          <a:xfrm>
            <a:off x="4101539" y="3562350"/>
            <a:ext cx="3290788" cy="1316315"/>
          </a:xfrm>
          <a:prstGeom prst="rect">
            <a:avLst/>
          </a:prstGeom>
          <a:ln>
            <a:noFill/>
          </a:ln>
          <a:effectLst>
            <a:reflection blurRad="12700" stA="30000" endPos="30000" dist="5000" dir="5400000" sy="-100000" algn="bl" rotWithShape="0"/>
          </a:effectLst>
          <a:scene3d>
            <a:camera prst="perspectiveContrastingLeftFacing" fov="2700000">
              <a:rot lat="0" lon="1200000" rev="0"/>
            </a:camera>
            <a:lightRig rig="threePt" dir="t">
              <a:rot lat="0" lon="0" rev="2700000"/>
            </a:lightRig>
          </a:scene3d>
          <a:sp3d>
            <a:bevelT w="63500" h="50800"/>
          </a:sp3d>
        </p:spPr>
      </p:pic>
      <p:pic>
        <p:nvPicPr>
          <p:cNvPr id="7" name="Picture 6"/>
          <p:cNvPicPr>
            <a:picLocks noChangeAspect="1"/>
          </p:cNvPicPr>
          <p:nvPr/>
        </p:nvPicPr>
        <p:blipFill>
          <a:blip r:embed="rId3"/>
          <a:stretch>
            <a:fillRect/>
          </a:stretch>
        </p:blipFill>
        <p:spPr>
          <a:xfrm>
            <a:off x="5486399" y="2891154"/>
            <a:ext cx="3465095" cy="851520"/>
          </a:xfrm>
          <a:prstGeom prst="rect">
            <a:avLst/>
          </a:prstGeom>
          <a:ln>
            <a:noFill/>
          </a:ln>
          <a:effectLst>
            <a:reflection blurRad="12700" stA="30000" endPos="30000" dist="5000" dir="5400000" sy="-100000" algn="bl" rotWithShape="0"/>
          </a:effectLst>
          <a:scene3d>
            <a:camera prst="perspectiveContrastingLeftFacing" fov="2700000">
              <a:rot lat="0" lon="1200000" rev="0"/>
            </a:camera>
            <a:lightRig rig="threePt" dir="t">
              <a:rot lat="0" lon="0" rev="2700000"/>
            </a:lightRig>
          </a:scene3d>
          <a:sp3d>
            <a:bevelT w="63500" h="50800"/>
          </a:sp3d>
        </p:spPr>
      </p:pic>
    </p:spTree>
    <p:extLst>
      <p:ext uri="{BB962C8B-B14F-4D97-AF65-F5344CB8AC3E}">
        <p14:creationId xmlns:p14="http://schemas.microsoft.com/office/powerpoint/2010/main" val="758738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Docker Volume</a:t>
            </a:r>
          </a:p>
        </p:txBody>
      </p:sp>
      <p:sp>
        <p:nvSpPr>
          <p:cNvPr id="6" name="Content Placeholder 5"/>
          <p:cNvSpPr>
            <a:spLocks noGrp="1"/>
          </p:cNvSpPr>
          <p:nvPr>
            <p:ph idx="1"/>
          </p:nvPr>
        </p:nvSpPr>
        <p:spPr/>
        <p:txBody>
          <a:bodyPr/>
          <a:lstStyle/>
          <a:p>
            <a:r>
              <a:rPr lang="en-US" dirty="0"/>
              <a:t>Using </a:t>
            </a:r>
            <a:r>
              <a:rPr lang="en-US" dirty="0" err="1"/>
              <a:t>VirtualBox</a:t>
            </a:r>
            <a:r>
              <a:rPr lang="en-US" dirty="0"/>
              <a:t> </a:t>
            </a:r>
            <a:r>
              <a:rPr lang="en-US" baseline="30000" dirty="0"/>
              <a:t>(local)</a:t>
            </a:r>
            <a:r>
              <a:rPr lang="en-US" dirty="0"/>
              <a:t>, be sure to sit below c/Users, and confirm case sensitivity. </a:t>
            </a:r>
            <a:r>
              <a:rPr lang="en-US" baseline="30000" dirty="0"/>
              <a:t>(Linux)</a:t>
            </a:r>
          </a:p>
          <a:p>
            <a:endParaRPr lang="en-US" dirty="0"/>
          </a:p>
        </p:txBody>
      </p:sp>
      <p:pic>
        <p:nvPicPr>
          <p:cNvPr id="7" name="Picture 6"/>
          <p:cNvPicPr>
            <a:picLocks noChangeAspect="1"/>
          </p:cNvPicPr>
          <p:nvPr/>
        </p:nvPicPr>
        <p:blipFill>
          <a:blip r:embed="rId2"/>
          <a:stretch>
            <a:fillRect/>
          </a:stretch>
        </p:blipFill>
        <p:spPr>
          <a:xfrm>
            <a:off x="1219200" y="2390284"/>
            <a:ext cx="3352800" cy="25276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p:cNvPicPr>
            <a:picLocks noChangeAspect="1"/>
          </p:cNvPicPr>
          <p:nvPr/>
        </p:nvPicPr>
        <p:blipFill>
          <a:blip r:embed="rId3"/>
          <a:stretch>
            <a:fillRect/>
          </a:stretch>
        </p:blipFill>
        <p:spPr>
          <a:xfrm>
            <a:off x="4803991" y="2370145"/>
            <a:ext cx="3552846" cy="23358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2222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6000"/>
            <a:lum/>
          </a:blip>
          <a:srcRect/>
          <a:stretch>
            <a:fillRect t="-9000" b="-9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33400" y="285750"/>
            <a:ext cx="8229600" cy="4308475"/>
          </a:xfrm>
        </p:spPr>
        <p:txBody>
          <a:bodyPr>
            <a:noAutofit/>
          </a:bodyPr>
          <a:lstStyle/>
          <a:p>
            <a:pPr marL="2289175" indent="-2289175">
              <a:buNone/>
            </a:pPr>
            <a:r>
              <a:rPr lang="en-US" sz="1800" b="1" dirty="0">
                <a:solidFill>
                  <a:srgbClr val="0070C0"/>
                </a:solidFill>
              </a:rPr>
              <a:t>Vocabulary</a:t>
            </a:r>
          </a:p>
          <a:p>
            <a:pPr marL="2289175" indent="-2289175">
              <a:buNone/>
            </a:pPr>
            <a:r>
              <a:rPr lang="en-US" sz="1400" dirty="0">
                <a:solidFill>
                  <a:schemeClr val="tx1">
                    <a:lumMod val="75000"/>
                  </a:schemeClr>
                </a:solidFill>
              </a:rPr>
              <a:t>Host	A VM running the Docker Daemon to host a collection of Docker Containers</a:t>
            </a:r>
          </a:p>
          <a:p>
            <a:pPr marL="2289175" indent="-2289175">
              <a:buNone/>
            </a:pPr>
            <a:r>
              <a:rPr lang="en-US" sz="1400" dirty="0">
                <a:solidFill>
                  <a:schemeClr val="tx1">
                    <a:lumMod val="75000"/>
                  </a:schemeClr>
                </a:solidFill>
              </a:rPr>
              <a:t>Image 	An ordered collection of filesystems* to be used when instancing a container – * see layers, later on</a:t>
            </a:r>
          </a:p>
          <a:p>
            <a:pPr marL="2289175" indent="-2289175">
              <a:buNone/>
            </a:pPr>
            <a:r>
              <a:rPr lang="en-US" sz="1400" dirty="0">
                <a:solidFill>
                  <a:schemeClr val="tx1">
                    <a:lumMod val="75000"/>
                  </a:schemeClr>
                </a:solidFill>
              </a:rPr>
              <a:t>Container 	A runtime instance of an image</a:t>
            </a:r>
          </a:p>
          <a:p>
            <a:pPr marL="2289175" indent="-2289175">
              <a:buNone/>
            </a:pPr>
            <a:r>
              <a:rPr lang="en-US" sz="1400" dirty="0">
                <a:solidFill>
                  <a:schemeClr val="tx1">
                    <a:lumMod val="75000"/>
                  </a:schemeClr>
                </a:solidFill>
              </a:rPr>
              <a:t>Registry	A collection of docker images</a:t>
            </a:r>
          </a:p>
          <a:p>
            <a:pPr marL="2289175" lvl="0" indent="-2289175">
              <a:buNone/>
            </a:pPr>
            <a:r>
              <a:rPr lang="en-US" sz="1400" b="1" dirty="0">
                <a:solidFill>
                  <a:schemeClr val="tx1">
                    <a:lumMod val="75000"/>
                  </a:schemeClr>
                </a:solidFill>
              </a:rPr>
              <a:t>Dockerfile</a:t>
            </a:r>
            <a:r>
              <a:rPr lang="en-US" sz="1400" dirty="0">
                <a:solidFill>
                  <a:schemeClr val="tx1">
                    <a:lumMod val="75000"/>
                  </a:schemeClr>
                </a:solidFill>
              </a:rPr>
              <a:t>	Commands to build a Docker image </a:t>
            </a:r>
          </a:p>
          <a:p>
            <a:pPr marL="2289175" indent="-2289175">
              <a:buNone/>
            </a:pPr>
            <a:r>
              <a:rPr lang="en-US" sz="1400" b="1" dirty="0">
                <a:solidFill>
                  <a:schemeClr val="tx1">
                    <a:lumMod val="75000"/>
                  </a:schemeClr>
                </a:solidFill>
              </a:rPr>
              <a:t>Tag</a:t>
            </a:r>
            <a:r>
              <a:rPr lang="en-US" sz="1400" dirty="0">
                <a:solidFill>
                  <a:schemeClr val="tx1">
                    <a:lumMod val="75000"/>
                  </a:schemeClr>
                </a:solidFill>
              </a:rPr>
              <a:t>	A version identifier for an image</a:t>
            </a:r>
          </a:p>
          <a:p>
            <a:pPr marL="2289175" indent="-2289175">
              <a:buNone/>
            </a:pPr>
            <a:r>
              <a:rPr lang="en-US" sz="1400" b="1" dirty="0">
                <a:solidFill>
                  <a:prstClr val="black"/>
                </a:solidFill>
              </a:rPr>
              <a:t>Volume	</a:t>
            </a:r>
            <a:r>
              <a:rPr lang="en-US" sz="1400" dirty="0">
                <a:solidFill>
                  <a:prstClr val="black"/>
                </a:solidFill>
              </a:rPr>
              <a:t>A means to provide persistent storage from an immutable container</a:t>
            </a:r>
          </a:p>
          <a:p>
            <a:pPr marL="2289175" lvl="0" indent="-2289175">
              <a:buNone/>
            </a:pPr>
            <a:endParaRPr lang="en-US" sz="400" b="1" dirty="0">
              <a:solidFill>
                <a:srgbClr val="0070C0"/>
              </a:solidFill>
            </a:endParaRPr>
          </a:p>
          <a:p>
            <a:pPr marL="2289175" indent="-2289175">
              <a:buNone/>
            </a:pPr>
            <a:r>
              <a:rPr lang="en-US" sz="1800" b="1" dirty="0">
                <a:solidFill>
                  <a:srgbClr val="0070C0"/>
                </a:solidFill>
              </a:rPr>
              <a:t>Commands</a:t>
            </a:r>
          </a:p>
          <a:p>
            <a:pPr marL="2289175" indent="-2289175">
              <a:buNone/>
            </a:pPr>
            <a:r>
              <a:rPr lang="en-US" sz="1400" b="1" dirty="0">
                <a:solidFill>
                  <a:srgbClr val="BFBFBF"/>
                </a:solidFill>
                <a:latin typeface="Consolas" panose="020B0609020204030204" pitchFamily="49" charset="0"/>
              </a:rPr>
              <a:t>Docker run</a:t>
            </a:r>
            <a:r>
              <a:rPr lang="en-US" sz="1400" dirty="0">
                <a:solidFill>
                  <a:srgbClr val="BFBFBF"/>
                </a:solidFill>
              </a:rPr>
              <a:t>	The process of instancing an Image as a running container</a:t>
            </a:r>
          </a:p>
          <a:p>
            <a:pPr marL="2289175" indent="-2289175">
              <a:buNone/>
            </a:pPr>
            <a:r>
              <a:rPr lang="en-US" sz="1400" b="1" dirty="0">
                <a:solidFill>
                  <a:schemeClr val="tx1">
                    <a:lumMod val="75000"/>
                  </a:schemeClr>
                </a:solidFill>
                <a:latin typeface="Consolas" panose="020B0609020204030204" pitchFamily="49" charset="0"/>
              </a:rPr>
              <a:t>Docker login</a:t>
            </a:r>
            <a:r>
              <a:rPr lang="en-US" sz="1400" dirty="0">
                <a:solidFill>
                  <a:schemeClr val="tx1">
                    <a:lumMod val="75000"/>
                  </a:schemeClr>
                </a:solidFill>
              </a:rPr>
              <a:t>	Logs into the registry so you can push images</a:t>
            </a:r>
          </a:p>
          <a:p>
            <a:pPr marL="2289175" indent="-2289175">
              <a:buNone/>
            </a:pPr>
            <a:r>
              <a:rPr lang="en-US" sz="1400" b="1" dirty="0">
                <a:solidFill>
                  <a:schemeClr val="tx1">
                    <a:lumMod val="75000"/>
                  </a:schemeClr>
                </a:solidFill>
                <a:latin typeface="Consolas" panose="020B0609020204030204" pitchFamily="49" charset="0"/>
              </a:rPr>
              <a:t>Docker build</a:t>
            </a:r>
            <a:r>
              <a:rPr lang="en-US" sz="1400" dirty="0">
                <a:solidFill>
                  <a:schemeClr val="tx1">
                    <a:lumMod val="75000"/>
                  </a:schemeClr>
                </a:solidFill>
              </a:rPr>
              <a:t>	Creates an image, using a dockerfile as the definition</a:t>
            </a:r>
          </a:p>
          <a:p>
            <a:pPr marL="2289175" indent="-2289175">
              <a:buNone/>
            </a:pPr>
            <a:r>
              <a:rPr lang="en-US" sz="1400" b="1" dirty="0">
                <a:solidFill>
                  <a:schemeClr val="tx1">
                    <a:lumMod val="75000"/>
                  </a:schemeClr>
                </a:solidFill>
                <a:latin typeface="Consolas" panose="020B0609020204030204" pitchFamily="49" charset="0"/>
              </a:rPr>
              <a:t>Docker tag</a:t>
            </a:r>
            <a:r>
              <a:rPr lang="en-US" sz="1400" dirty="0">
                <a:solidFill>
                  <a:schemeClr val="tx1">
                    <a:lumMod val="75000"/>
                  </a:schemeClr>
                </a:solidFill>
              </a:rPr>
              <a:t>	Renames an image: [</a:t>
            </a:r>
            <a:r>
              <a:rPr lang="en-US" sz="1400" dirty="0" err="1">
                <a:solidFill>
                  <a:schemeClr val="tx1">
                    <a:lumMod val="75000"/>
                  </a:schemeClr>
                </a:solidFill>
              </a:rPr>
              <a:t>registryname</a:t>
            </a:r>
            <a:r>
              <a:rPr lang="en-US" sz="1400" dirty="0">
                <a:solidFill>
                  <a:schemeClr val="tx1">
                    <a:lumMod val="75000"/>
                  </a:schemeClr>
                </a:solidFill>
              </a:rPr>
              <a:t>]/[user]/[</a:t>
            </a:r>
            <a:r>
              <a:rPr lang="en-US" sz="1400" dirty="0" err="1">
                <a:solidFill>
                  <a:schemeClr val="tx1">
                    <a:lumMod val="75000"/>
                  </a:schemeClr>
                </a:solidFill>
              </a:rPr>
              <a:t>imagename</a:t>
            </a:r>
            <a:r>
              <a:rPr lang="en-US" sz="1400" dirty="0">
                <a:solidFill>
                  <a:schemeClr val="tx1">
                    <a:lumMod val="75000"/>
                  </a:schemeClr>
                </a:solidFill>
              </a:rPr>
              <a:t>]:[tag]</a:t>
            </a:r>
          </a:p>
          <a:p>
            <a:pPr marL="2289175" indent="-2289175">
              <a:buNone/>
            </a:pPr>
            <a:r>
              <a:rPr lang="en-US" sz="1400" b="1" dirty="0">
                <a:solidFill>
                  <a:schemeClr val="tx1">
                    <a:lumMod val="75000"/>
                  </a:schemeClr>
                </a:solidFill>
                <a:latin typeface="Consolas" panose="020B0609020204030204" pitchFamily="49" charset="0"/>
              </a:rPr>
              <a:t>Docker push</a:t>
            </a:r>
            <a:r>
              <a:rPr lang="en-US" sz="1400" dirty="0">
                <a:solidFill>
                  <a:schemeClr val="tx1">
                    <a:lumMod val="75000"/>
                  </a:schemeClr>
                </a:solidFill>
              </a:rPr>
              <a:t>	Pushes an image to a registry</a:t>
            </a:r>
          </a:p>
          <a:p>
            <a:pPr marL="2289175" indent="-2289175">
              <a:buNone/>
            </a:pPr>
            <a:r>
              <a:rPr lang="en-US" sz="1400" b="1" dirty="0">
                <a:latin typeface="Consolas" panose="020B0609020204030204" pitchFamily="49" charset="0"/>
              </a:rPr>
              <a:t>Docker run –v h:c</a:t>
            </a:r>
            <a:r>
              <a:rPr lang="en-US" sz="1400" dirty="0"/>
              <a:t>	Create a wormhole from the host to the container, represented as a volume</a:t>
            </a:r>
            <a:br>
              <a:rPr lang="en-US" sz="1400" dirty="0"/>
            </a:br>
            <a:r>
              <a:rPr lang="en-US" sz="1400" dirty="0"/>
              <a:t>Refer to docker-compose for common usage scenarios</a:t>
            </a:r>
          </a:p>
          <a:p>
            <a:pPr marL="2289175" indent="-2289175">
              <a:buNone/>
            </a:pPr>
            <a:endParaRPr lang="en-US" sz="1400" dirty="0"/>
          </a:p>
        </p:txBody>
      </p:sp>
      <p:sp>
        <p:nvSpPr>
          <p:cNvPr id="7" name="Rectangle 6"/>
          <p:cNvSpPr/>
          <p:nvPr/>
        </p:nvSpPr>
        <p:spPr>
          <a:xfrm>
            <a:off x="457200" y="4719340"/>
            <a:ext cx="5638800" cy="307777"/>
          </a:xfrm>
          <a:prstGeom prst="rect">
            <a:avLst/>
          </a:prstGeom>
        </p:spPr>
        <p:txBody>
          <a:bodyPr wrap="square">
            <a:spAutoFit/>
          </a:bodyPr>
          <a:lstStyle/>
          <a:p>
            <a:r>
              <a:rPr lang="en-US" sz="1400" i="1" dirty="0">
                <a:solidFill>
                  <a:schemeClr val="bg1"/>
                </a:solidFill>
                <a:hlinkClick r:id="rId3"/>
              </a:rPr>
              <a:t>Docker-compose Volumes</a:t>
            </a:r>
            <a:r>
              <a:rPr lang="en-US" sz="1400" i="1" dirty="0">
                <a:solidFill>
                  <a:schemeClr val="bg1"/>
                </a:solidFill>
              </a:rPr>
              <a:t> </a:t>
            </a:r>
          </a:p>
        </p:txBody>
      </p:sp>
    </p:spTree>
    <p:extLst>
      <p:ext uri="{BB962C8B-B14F-4D97-AF65-F5344CB8AC3E}">
        <p14:creationId xmlns:p14="http://schemas.microsoft.com/office/powerpoint/2010/main" val="4003163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multiple hosts</a:t>
            </a:r>
          </a:p>
        </p:txBody>
      </p:sp>
      <p:sp>
        <p:nvSpPr>
          <p:cNvPr id="3" name="Content Placeholder 2"/>
          <p:cNvSpPr>
            <a:spLocks noGrp="1"/>
          </p:cNvSpPr>
          <p:nvPr>
            <p:ph idx="1"/>
          </p:nvPr>
        </p:nvSpPr>
        <p:spPr/>
        <p:txBody>
          <a:bodyPr>
            <a:normAutofit fontScale="92500"/>
          </a:bodyPr>
          <a:lstStyle/>
          <a:p>
            <a:r>
              <a:rPr lang="en-US" dirty="0"/>
              <a:t>You have a local Docker HOST local development</a:t>
            </a:r>
          </a:p>
          <a:p>
            <a:r>
              <a:rPr lang="en-US" dirty="0"/>
              <a:t>Several hosts in Azure Dev/Test labs as part of your isolated development environment</a:t>
            </a:r>
          </a:p>
          <a:p>
            <a:r>
              <a:rPr lang="en-US" dirty="0"/>
              <a:t>Need to troubleshoot issues in your cluster</a:t>
            </a:r>
          </a:p>
          <a:p>
            <a:r>
              <a:rPr lang="en-US" dirty="0"/>
              <a:t>How do you maintain and manage the certs for each?</a:t>
            </a:r>
          </a:p>
        </p:txBody>
      </p:sp>
    </p:spTree>
    <p:extLst>
      <p:ext uri="{BB962C8B-B14F-4D97-AF65-F5344CB8AC3E}">
        <p14:creationId xmlns:p14="http://schemas.microsoft.com/office/powerpoint/2010/main" val="570853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rsmitty.github.io/img/posts/2015-06-23-docker-machine-and-openstack/dockermachin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48600" y="0"/>
            <a:ext cx="1416842" cy="16799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Docker-Machine.exe</a:t>
            </a:r>
          </a:p>
        </p:txBody>
      </p:sp>
      <p:sp>
        <p:nvSpPr>
          <p:cNvPr id="3" name="Content Placeholder 2"/>
          <p:cNvSpPr>
            <a:spLocks noGrp="1"/>
          </p:cNvSpPr>
          <p:nvPr>
            <p:ph idx="1"/>
          </p:nvPr>
        </p:nvSpPr>
        <p:spPr>
          <a:xfrm>
            <a:off x="457200" y="1047750"/>
            <a:ext cx="8229600" cy="3394472"/>
          </a:xfrm>
        </p:spPr>
        <p:txBody>
          <a:bodyPr/>
          <a:lstStyle/>
          <a:p>
            <a:r>
              <a:rPr lang="en-US" dirty="0"/>
              <a:t>Manages your various host configurations</a:t>
            </a:r>
          </a:p>
          <a:p>
            <a:r>
              <a:rPr lang="en-US" dirty="0"/>
              <a:t>Stored in %USERPROFILE%\.docker\machine\</a:t>
            </a:r>
          </a:p>
          <a:p>
            <a:endParaRPr lang="en-US" dirty="0"/>
          </a:p>
        </p:txBody>
      </p:sp>
      <p:sp>
        <p:nvSpPr>
          <p:cNvPr id="6" name="Content Placeholder 1"/>
          <p:cNvSpPr txBox="1">
            <a:spLocks/>
          </p:cNvSpPr>
          <p:nvPr/>
        </p:nvSpPr>
        <p:spPr>
          <a:xfrm>
            <a:off x="228600" y="2152632"/>
            <a:ext cx="8686800" cy="2968505"/>
          </a:xfrm>
          <a:prstGeom prst="rect">
            <a:avLst/>
          </a:prstGeom>
          <a:solidFill>
            <a:srgbClr val="012456"/>
          </a:solidFill>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docker-machine ls</a:t>
            </a:r>
          </a:p>
          <a:p>
            <a:pPr marL="0" indent="0">
              <a:buNone/>
            </a:pPr>
            <a:r>
              <a:rPr lang="en-US" sz="1050" dirty="0">
                <a:solidFill>
                  <a:schemeClr val="tx1"/>
                </a:solidFill>
                <a:latin typeface="Lucida Console" panose="020B0609040504020204" pitchFamily="49" charset="0"/>
              </a:rPr>
              <a:t>NAME              ACTIVE  DRIVER      STATE     URL                                       DOCKER</a:t>
            </a:r>
          </a:p>
          <a:p>
            <a:pPr marL="0" indent="0">
              <a:buNone/>
            </a:pPr>
            <a:r>
              <a:rPr lang="en-US" sz="1050" dirty="0">
                <a:solidFill>
                  <a:schemeClr val="tx1"/>
                </a:solidFill>
                <a:latin typeface="Lucida Console" panose="020B0609040504020204" pitchFamily="49" charset="0"/>
              </a:rPr>
              <a:t>default           -       </a:t>
            </a:r>
            <a:r>
              <a:rPr lang="en-US" sz="1050" dirty="0" err="1">
                <a:solidFill>
                  <a:schemeClr val="tx1"/>
                </a:solidFill>
                <a:latin typeface="Lucida Console" panose="020B0609040504020204" pitchFamily="49" charset="0"/>
              </a:rPr>
              <a:t>virtualbox</a:t>
            </a:r>
            <a:r>
              <a:rPr lang="en-US" sz="1050" dirty="0">
                <a:solidFill>
                  <a:schemeClr val="tx1"/>
                </a:solidFill>
                <a:latin typeface="Lucida Console" panose="020B0609040504020204" pitchFamily="49" charset="0"/>
              </a:rPr>
              <a:t>  Running   tcp://docker                              v1/10.1</a:t>
            </a:r>
          </a:p>
          <a:p>
            <a:pPr marL="0" indent="0">
              <a:buNone/>
            </a:pPr>
            <a:r>
              <a:rPr lang="en-US" sz="1050" dirty="0" err="1">
                <a:solidFill>
                  <a:schemeClr val="tx1"/>
                </a:solidFill>
                <a:latin typeface="Lucida Console" panose="020B0609040504020204" pitchFamily="49" charset="0"/>
              </a:rPr>
              <a:t>dockerhost-linux</a:t>
            </a:r>
            <a:r>
              <a:rPr lang="en-US" sz="1050" dirty="0">
                <a:solidFill>
                  <a:schemeClr val="tx1"/>
                </a:solidFill>
                <a:latin typeface="Lucida Console" panose="020B0609040504020204" pitchFamily="49" charset="0"/>
              </a:rPr>
              <a:t>  -       azure       Running   tcp://dockerhost-linux.cloudapp.net:2376  v1.10.2</a:t>
            </a:r>
          </a:p>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docker-machine </a:t>
            </a:r>
            <a:r>
              <a:rPr lang="en-US" sz="1050" b="1" dirty="0" err="1">
                <a:solidFill>
                  <a:srgbClr val="00B050"/>
                </a:solidFill>
                <a:latin typeface="Lucida Console" panose="020B0609040504020204" pitchFamily="49" charset="0"/>
              </a:rPr>
              <a:t>env</a:t>
            </a:r>
            <a:r>
              <a:rPr lang="en-US" sz="1050" b="1" dirty="0">
                <a:solidFill>
                  <a:srgbClr val="00B050"/>
                </a:solidFill>
                <a:latin typeface="Lucida Console" panose="020B0609040504020204" pitchFamily="49" charset="0"/>
              </a:rPr>
              <a:t> </a:t>
            </a:r>
            <a:r>
              <a:rPr lang="en-US" sz="1050" b="1" dirty="0" err="1">
                <a:solidFill>
                  <a:srgbClr val="00B050"/>
                </a:solidFill>
                <a:latin typeface="Lucida Console" panose="020B0609040504020204" pitchFamily="49" charset="0"/>
              </a:rPr>
              <a:t>dockerhost-linux</a:t>
            </a:r>
            <a:endParaRPr lang="en-US" sz="1050" b="1" dirty="0">
              <a:solidFill>
                <a:srgbClr val="00B050"/>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Env:DOCKER_TLS_VERIFY</a:t>
            </a:r>
            <a:r>
              <a:rPr lang="en-US" sz="1050" dirty="0">
                <a:solidFill>
                  <a:schemeClr val="tx1"/>
                </a:solidFill>
                <a:latin typeface="Lucida Console" panose="020B0609040504020204" pitchFamily="49" charset="0"/>
              </a:rPr>
              <a:t> = "1"</a:t>
            </a:r>
          </a:p>
          <a:p>
            <a:pPr marL="0" indent="0">
              <a:buNone/>
            </a:pP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Env:DOCKER_HOST</a:t>
            </a:r>
            <a:r>
              <a:rPr lang="en-US" sz="1050" dirty="0">
                <a:solidFill>
                  <a:schemeClr val="tx1"/>
                </a:solidFill>
                <a:latin typeface="Lucida Console" panose="020B0609040504020204" pitchFamily="49" charset="0"/>
              </a:rPr>
              <a:t> = "</a:t>
            </a:r>
            <a:r>
              <a:rPr lang="en-US" sz="1050" dirty="0" err="1">
                <a:solidFill>
                  <a:schemeClr val="tx1"/>
                </a:solidFill>
                <a:latin typeface="Lucida Console" panose="020B0609040504020204" pitchFamily="49" charset="0"/>
              </a:rPr>
              <a:t>tcp</a:t>
            </a:r>
            <a:r>
              <a:rPr lang="en-US" sz="1050" dirty="0">
                <a:solidFill>
                  <a:schemeClr val="tx1"/>
                </a:solidFill>
                <a:latin typeface="Lucida Console" panose="020B0609040504020204" pitchFamily="49" charset="0"/>
              </a:rPr>
              <a:t>://dockerhost-linux.cloudapp.net:2376"</a:t>
            </a:r>
          </a:p>
          <a:p>
            <a:pPr marL="0" indent="0">
              <a:buNone/>
            </a:pP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Env:DOCKER_CERT_PATH</a:t>
            </a:r>
            <a:r>
              <a:rPr lang="en-US" sz="1050" dirty="0">
                <a:solidFill>
                  <a:schemeClr val="tx1"/>
                </a:solidFill>
                <a:latin typeface="Lucida Console" panose="020B0609040504020204" pitchFamily="49" charset="0"/>
              </a:rPr>
              <a:t> = "C:\Users\SteveLas\.docker\machine\machines\dockerhost-linux"</a:t>
            </a:r>
          </a:p>
          <a:p>
            <a:pPr marL="0" indent="0">
              <a:buNone/>
            </a:pP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Env:DOCKER_MACHINE_NAME</a:t>
            </a:r>
            <a:r>
              <a:rPr lang="en-US" sz="1050" dirty="0">
                <a:solidFill>
                  <a:schemeClr val="tx1"/>
                </a:solidFill>
                <a:latin typeface="Lucida Console" panose="020B0609040504020204" pitchFamily="49" charset="0"/>
              </a:rPr>
              <a:t> = "</a:t>
            </a:r>
            <a:r>
              <a:rPr lang="en-US" sz="1050" dirty="0" err="1">
                <a:solidFill>
                  <a:schemeClr val="tx1"/>
                </a:solidFill>
                <a:latin typeface="Lucida Console" panose="020B0609040504020204" pitchFamily="49" charset="0"/>
              </a:rPr>
              <a:t>dockerhost-linux</a:t>
            </a:r>
            <a:r>
              <a:rPr lang="en-US" sz="1050" dirty="0">
                <a:solidFill>
                  <a:schemeClr val="tx1"/>
                </a:solidFill>
                <a:latin typeface="Lucida Console" panose="020B0609040504020204" pitchFamily="49" charset="0"/>
              </a:rPr>
              <a:t>"</a:t>
            </a:r>
          </a:p>
          <a:p>
            <a:pPr marL="0" indent="0">
              <a:buNone/>
            </a:pPr>
            <a:r>
              <a:rPr lang="en-US" sz="1050" dirty="0">
                <a:solidFill>
                  <a:schemeClr val="tx1"/>
                </a:solidFill>
                <a:latin typeface="Lucida Console" panose="020B0609040504020204" pitchFamily="49" charset="0"/>
              </a:rPr>
              <a:t># Run this command to configure your shell:</a:t>
            </a:r>
          </a:p>
          <a:p>
            <a:pPr marL="0" indent="0">
              <a:buNone/>
            </a:pPr>
            <a:r>
              <a:rPr lang="en-US" sz="1050" dirty="0">
                <a:solidFill>
                  <a:schemeClr val="tx1"/>
                </a:solidFill>
                <a:latin typeface="Lucida Console" panose="020B0609040504020204" pitchFamily="49" charset="0"/>
              </a:rPr>
              <a:t># &amp; "docker-machine.exe" </a:t>
            </a:r>
            <a:r>
              <a:rPr lang="en-US" sz="1050" dirty="0" err="1">
                <a:solidFill>
                  <a:schemeClr val="tx1"/>
                </a:solidFill>
                <a:latin typeface="Lucida Console" panose="020B0609040504020204" pitchFamily="49" charset="0"/>
              </a:rPr>
              <a:t>env</a:t>
            </a:r>
            <a:r>
              <a:rPr lang="en-US" sz="1050" dirty="0">
                <a:solidFill>
                  <a:schemeClr val="tx1"/>
                </a:solidFill>
                <a:latin typeface="Lucida Console" panose="020B0609040504020204" pitchFamily="49" charset="0"/>
              </a:rPr>
              <a:t> </a:t>
            </a:r>
            <a:r>
              <a:rPr lang="en-US" sz="1050" dirty="0" err="1">
                <a:solidFill>
                  <a:schemeClr val="tx1"/>
                </a:solidFill>
                <a:latin typeface="Lucida Console" panose="020B0609040504020204" pitchFamily="49" charset="0"/>
              </a:rPr>
              <a:t>dockerhost-linux</a:t>
            </a:r>
            <a:r>
              <a:rPr lang="en-US" sz="1050" dirty="0">
                <a:solidFill>
                  <a:schemeClr val="tx1"/>
                </a:solidFill>
                <a:latin typeface="Lucida Console" panose="020B0609040504020204" pitchFamily="49" charset="0"/>
              </a:rPr>
              <a:t> | Invoke-Expression</a:t>
            </a:r>
          </a:p>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docker-machine active</a:t>
            </a:r>
          </a:p>
          <a:p>
            <a:pPr marL="0" indent="0">
              <a:buNone/>
            </a:pPr>
            <a:r>
              <a:rPr lang="en-US" sz="1050" dirty="0" err="1">
                <a:solidFill>
                  <a:schemeClr val="tx1"/>
                </a:solidFill>
                <a:latin typeface="Lucida Console" panose="020B0609040504020204" pitchFamily="49" charset="0"/>
              </a:rPr>
              <a:t>dockerhost-linux</a:t>
            </a:r>
            <a:endParaRPr lang="en-US" sz="1050" dirty="0">
              <a:solidFill>
                <a:schemeClr val="tx1"/>
              </a:solidFill>
              <a:latin typeface="Lucida Console" panose="020B0609040504020204" pitchFamily="49" charset="0"/>
            </a:endParaRPr>
          </a:p>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docker-machine </a:t>
            </a:r>
            <a:r>
              <a:rPr lang="en-US" sz="1050" b="1" dirty="0" err="1">
                <a:solidFill>
                  <a:srgbClr val="00B050"/>
                </a:solidFill>
                <a:latin typeface="Lucida Console" panose="020B0609040504020204" pitchFamily="49" charset="0"/>
              </a:rPr>
              <a:t>ip</a:t>
            </a:r>
            <a:r>
              <a:rPr lang="en-US" sz="1050" b="1" dirty="0">
                <a:solidFill>
                  <a:srgbClr val="00B050"/>
                </a:solidFill>
                <a:latin typeface="Lucida Console" panose="020B0609040504020204" pitchFamily="49" charset="0"/>
              </a:rPr>
              <a:t> </a:t>
            </a:r>
            <a:r>
              <a:rPr lang="en-US" sz="1050" b="1" dirty="0" err="1">
                <a:solidFill>
                  <a:srgbClr val="00B050"/>
                </a:solidFill>
                <a:latin typeface="Lucida Console" panose="020B0609040504020204" pitchFamily="49" charset="0"/>
              </a:rPr>
              <a:t>dockerhost-linux</a:t>
            </a:r>
            <a:endParaRPr lang="en-US" sz="1050" b="1" dirty="0">
              <a:solidFill>
                <a:srgbClr val="00B050"/>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dockerhost-linux.cloudapp.net</a:t>
            </a:r>
          </a:p>
        </p:txBody>
      </p:sp>
    </p:spTree>
    <p:extLst>
      <p:ext uri="{BB962C8B-B14F-4D97-AF65-F5344CB8AC3E}">
        <p14:creationId xmlns:p14="http://schemas.microsoft.com/office/powerpoint/2010/main" val="2414173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t="-21000" b="-2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504D"/>
                </a:solidFill>
              </a:rPr>
              <a:t>Shipping Manifest</a:t>
            </a:r>
          </a:p>
        </p:txBody>
      </p:sp>
      <p:sp>
        <p:nvSpPr>
          <p:cNvPr id="3" name="Content Placeholder 2"/>
          <p:cNvSpPr>
            <a:spLocks noGrp="1"/>
          </p:cNvSpPr>
          <p:nvPr>
            <p:ph idx="1"/>
          </p:nvPr>
        </p:nvSpPr>
        <p:spPr>
          <a:xfrm>
            <a:off x="457200" y="1200151"/>
            <a:ext cx="8534400" cy="3394472"/>
          </a:xfrm>
        </p:spPr>
        <p:txBody>
          <a:bodyPr>
            <a:normAutofit lnSpcReduction="10000"/>
          </a:bodyPr>
          <a:lstStyle/>
          <a:p>
            <a:r>
              <a:rPr lang="en-US" b="1" dirty="0">
                <a:solidFill>
                  <a:srgbClr val="C0504D"/>
                </a:solidFill>
              </a:rPr>
              <a:t>Big Picture for working with Containers</a:t>
            </a:r>
          </a:p>
          <a:p>
            <a:r>
              <a:rPr lang="en-US" b="1" dirty="0">
                <a:solidFill>
                  <a:srgbClr val="C0504D"/>
                </a:solidFill>
              </a:rPr>
              <a:t>Vocabulary</a:t>
            </a:r>
          </a:p>
          <a:p>
            <a:r>
              <a:rPr lang="en-US" b="1" dirty="0">
                <a:solidFill>
                  <a:srgbClr val="C0504D"/>
                </a:solidFill>
              </a:rPr>
              <a:t>Container Architecture</a:t>
            </a:r>
          </a:p>
          <a:p>
            <a:r>
              <a:rPr lang="en-US" b="1" dirty="0">
                <a:solidFill>
                  <a:srgbClr val="C0504D"/>
                </a:solidFill>
              </a:rPr>
              <a:t>Micro Services and Containerization </a:t>
            </a:r>
          </a:p>
          <a:p>
            <a:r>
              <a:rPr lang="en-US" b="1" dirty="0">
                <a:solidFill>
                  <a:srgbClr val="C0504D"/>
                </a:solidFill>
              </a:rPr>
              <a:t>Visual Studio &amp; ASP.NET Core</a:t>
            </a:r>
          </a:p>
          <a:p>
            <a:r>
              <a:rPr lang="en-US" b="1" dirty="0">
                <a:solidFill>
                  <a:srgbClr val="C0504D"/>
                </a:solidFill>
              </a:rPr>
              <a:t>Azure Container Service</a:t>
            </a:r>
          </a:p>
        </p:txBody>
      </p:sp>
    </p:spTree>
    <p:extLst>
      <p:ext uri="{BB962C8B-B14F-4D97-AF65-F5344CB8AC3E}">
        <p14:creationId xmlns:p14="http://schemas.microsoft.com/office/powerpoint/2010/main" val="686017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rsmitty.github.io/img/posts/2015-06-23-docker-machine-and-openstack/dockermachin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48600" y="0"/>
            <a:ext cx="1416842" cy="16799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Docker-Machine - Create</a:t>
            </a:r>
          </a:p>
        </p:txBody>
      </p:sp>
      <p:sp>
        <p:nvSpPr>
          <p:cNvPr id="3" name="Content Placeholder 2"/>
          <p:cNvSpPr>
            <a:spLocks noGrp="1"/>
          </p:cNvSpPr>
          <p:nvPr>
            <p:ph idx="1"/>
          </p:nvPr>
        </p:nvSpPr>
        <p:spPr>
          <a:xfrm>
            <a:off x="457200" y="1047750"/>
            <a:ext cx="8229600" cy="3394472"/>
          </a:xfrm>
        </p:spPr>
        <p:txBody>
          <a:bodyPr/>
          <a:lstStyle/>
          <a:p>
            <a:r>
              <a:rPr lang="en-US" dirty="0"/>
              <a:t>Provisions Docker Hosts In Azure </a:t>
            </a:r>
          </a:p>
          <a:p>
            <a:pPr lvl="1"/>
            <a:r>
              <a:rPr lang="en-US" i="1" dirty="0"/>
              <a:t>Linux for now, Windows Coming</a:t>
            </a:r>
          </a:p>
        </p:txBody>
      </p:sp>
      <p:sp>
        <p:nvSpPr>
          <p:cNvPr id="6" name="Content Placeholder 1"/>
          <p:cNvSpPr txBox="1">
            <a:spLocks/>
          </p:cNvSpPr>
          <p:nvPr/>
        </p:nvSpPr>
        <p:spPr>
          <a:xfrm>
            <a:off x="228600" y="2419350"/>
            <a:ext cx="8686800" cy="1191095"/>
          </a:xfrm>
          <a:prstGeom prst="rect">
            <a:avLst/>
          </a:prstGeom>
          <a:solidFill>
            <a:srgbClr val="012456"/>
          </a:solidFill>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50" b="1" dirty="0">
                <a:solidFill>
                  <a:schemeClr val="tx1"/>
                </a:solidFill>
                <a:latin typeface="Lucida Console" panose="020B0609040504020204" pitchFamily="49" charset="0"/>
              </a:rPr>
              <a:t>PS </a:t>
            </a:r>
            <a:r>
              <a:rPr lang="en-US" sz="1050" b="1" dirty="0" err="1">
                <a:solidFill>
                  <a:srgbClr val="00B050"/>
                </a:solidFill>
                <a:latin typeface="Lucida Console" panose="020B0609040504020204" pitchFamily="49" charset="0"/>
              </a:rPr>
              <a:t>openssl</a:t>
            </a:r>
            <a:r>
              <a:rPr lang="en-US" sz="1050" b="1" dirty="0">
                <a:solidFill>
                  <a:srgbClr val="00B050"/>
                </a:solidFill>
                <a:latin typeface="Lucida Console" panose="020B0609040504020204" pitchFamily="49" charset="0"/>
              </a:rPr>
              <a:t> </a:t>
            </a:r>
            <a:r>
              <a:rPr lang="en-US" sz="1050" b="1" dirty="0" err="1">
                <a:solidFill>
                  <a:srgbClr val="00B050"/>
                </a:solidFill>
                <a:latin typeface="Lucida Console" panose="020B0609040504020204" pitchFamily="49" charset="0"/>
              </a:rPr>
              <a:t>req</a:t>
            </a:r>
            <a:r>
              <a:rPr lang="en-US" sz="1050" b="1" dirty="0">
                <a:solidFill>
                  <a:srgbClr val="00B050"/>
                </a:solidFill>
                <a:latin typeface="Lucida Console" panose="020B0609040504020204" pitchFamily="49" charset="0"/>
              </a:rPr>
              <a:t> -x509 -nodes -days 365 -</a:t>
            </a:r>
            <a:r>
              <a:rPr lang="en-US" sz="1050" b="1" dirty="0" err="1">
                <a:solidFill>
                  <a:srgbClr val="00B050"/>
                </a:solidFill>
                <a:latin typeface="Lucida Console" panose="020B0609040504020204" pitchFamily="49" charset="0"/>
              </a:rPr>
              <a:t>newkey</a:t>
            </a:r>
            <a:r>
              <a:rPr lang="en-US" sz="1050" b="1" dirty="0">
                <a:solidFill>
                  <a:srgbClr val="00B050"/>
                </a:solidFill>
                <a:latin typeface="Lucida Console" panose="020B0609040504020204" pitchFamily="49" charset="0"/>
              </a:rPr>
              <a:t> rsa:1024 -</a:t>
            </a:r>
            <a:r>
              <a:rPr lang="en-US" sz="1050" b="1" dirty="0" err="1">
                <a:solidFill>
                  <a:srgbClr val="00B050"/>
                </a:solidFill>
                <a:latin typeface="Lucida Console" panose="020B0609040504020204" pitchFamily="49" charset="0"/>
              </a:rPr>
              <a:t>keyout</a:t>
            </a:r>
            <a:r>
              <a:rPr lang="en-US" sz="1050" b="1" dirty="0">
                <a:solidFill>
                  <a:srgbClr val="00B050"/>
                </a:solidFill>
                <a:latin typeface="Lucida Console" panose="020B0609040504020204" pitchFamily="49" charset="0"/>
              </a:rPr>
              <a:t> </a:t>
            </a:r>
            <a:r>
              <a:rPr lang="en-US" sz="1050" b="1" dirty="0" err="1">
                <a:solidFill>
                  <a:srgbClr val="00B050"/>
                </a:solidFill>
                <a:latin typeface="Lucida Console" panose="020B0609040504020204" pitchFamily="49" charset="0"/>
              </a:rPr>
              <a:t>AzureMgmnt.pem</a:t>
            </a:r>
            <a:r>
              <a:rPr lang="en-US" sz="1050" b="1" dirty="0">
                <a:solidFill>
                  <a:srgbClr val="00B050"/>
                </a:solidFill>
                <a:latin typeface="Lucida Console" panose="020B0609040504020204" pitchFamily="49" charset="0"/>
              </a:rPr>
              <a:t> -out </a:t>
            </a:r>
            <a:r>
              <a:rPr lang="en-US" sz="1050" b="1" dirty="0" err="1">
                <a:solidFill>
                  <a:srgbClr val="00B050"/>
                </a:solidFill>
                <a:latin typeface="Lucida Console" panose="020B0609040504020204" pitchFamily="49" charset="0"/>
              </a:rPr>
              <a:t>AzureMgmnt.pem</a:t>
            </a:r>
            <a:endParaRPr lang="en-US" sz="1050" b="1" dirty="0">
              <a:solidFill>
                <a:srgbClr val="00B050"/>
              </a:solidFill>
              <a:latin typeface="Lucida Console" panose="020B0609040504020204" pitchFamily="49" charset="0"/>
            </a:endParaRPr>
          </a:p>
          <a:p>
            <a:pPr marL="0" indent="0">
              <a:buNone/>
            </a:pPr>
            <a:r>
              <a:rPr lang="en-US" sz="1050" b="1" dirty="0">
                <a:solidFill>
                  <a:schemeClr val="tx1"/>
                </a:solidFill>
                <a:latin typeface="Lucida Console" panose="020B0609040504020204" pitchFamily="49" charset="0"/>
              </a:rPr>
              <a:t>PS </a:t>
            </a:r>
            <a:r>
              <a:rPr lang="en-US" sz="1050" b="1" dirty="0" err="1">
                <a:solidFill>
                  <a:srgbClr val="00B050"/>
                </a:solidFill>
                <a:latin typeface="Lucida Console" panose="020B0609040504020204" pitchFamily="49" charset="0"/>
              </a:rPr>
              <a:t>openssl</a:t>
            </a:r>
            <a:r>
              <a:rPr lang="en-US" sz="1050" b="1" dirty="0">
                <a:solidFill>
                  <a:srgbClr val="00B050"/>
                </a:solidFill>
                <a:latin typeface="Lucida Console" panose="020B0609040504020204" pitchFamily="49" charset="0"/>
              </a:rPr>
              <a:t> pkcs12 -export -out </a:t>
            </a:r>
            <a:r>
              <a:rPr lang="en-US" sz="1050" b="1" dirty="0" err="1">
                <a:solidFill>
                  <a:srgbClr val="00B050"/>
                </a:solidFill>
                <a:latin typeface="Lucida Console" panose="020B0609040504020204" pitchFamily="49" charset="0"/>
              </a:rPr>
              <a:t>AzureMgmnt.pfx</a:t>
            </a:r>
            <a:r>
              <a:rPr lang="en-US" sz="1050" b="1" dirty="0">
                <a:solidFill>
                  <a:srgbClr val="00B050"/>
                </a:solidFill>
                <a:latin typeface="Lucida Console" panose="020B0609040504020204" pitchFamily="49" charset="0"/>
              </a:rPr>
              <a:t> -in </a:t>
            </a:r>
            <a:r>
              <a:rPr lang="en-US" sz="1050" b="1" dirty="0" err="1">
                <a:solidFill>
                  <a:srgbClr val="00B050"/>
                </a:solidFill>
                <a:latin typeface="Lucida Console" panose="020B0609040504020204" pitchFamily="49" charset="0"/>
              </a:rPr>
              <a:t>AzureMgmnt.pem</a:t>
            </a:r>
            <a:r>
              <a:rPr lang="en-US" sz="1050" b="1" dirty="0">
                <a:solidFill>
                  <a:srgbClr val="00B050"/>
                </a:solidFill>
                <a:latin typeface="Lucida Console" panose="020B0609040504020204" pitchFamily="49" charset="0"/>
              </a:rPr>
              <a:t> -name "Azure Management Cert"</a:t>
            </a:r>
          </a:p>
          <a:p>
            <a:pPr marL="0" indent="0">
              <a:buNone/>
            </a:pPr>
            <a:r>
              <a:rPr lang="en-US" sz="1050" b="1" dirty="0">
                <a:solidFill>
                  <a:schemeClr val="tx1"/>
                </a:solidFill>
                <a:latin typeface="Lucida Console" panose="020B0609040504020204" pitchFamily="49" charset="0"/>
              </a:rPr>
              <a:t>PS </a:t>
            </a:r>
            <a:r>
              <a:rPr lang="en-US" sz="1050" b="1" dirty="0" err="1">
                <a:solidFill>
                  <a:srgbClr val="00B050"/>
                </a:solidFill>
                <a:latin typeface="Lucida Console" panose="020B0609040504020204" pitchFamily="49" charset="0"/>
              </a:rPr>
              <a:t>openssl</a:t>
            </a:r>
            <a:r>
              <a:rPr lang="en-US" sz="1050" b="1" dirty="0">
                <a:solidFill>
                  <a:srgbClr val="00B050"/>
                </a:solidFill>
                <a:latin typeface="Lucida Console" panose="020B0609040504020204" pitchFamily="49" charset="0"/>
              </a:rPr>
              <a:t> x509 -inform </a:t>
            </a:r>
            <a:r>
              <a:rPr lang="en-US" sz="1050" b="1" dirty="0" err="1">
                <a:solidFill>
                  <a:srgbClr val="00B050"/>
                </a:solidFill>
                <a:latin typeface="Lucida Console" panose="020B0609040504020204" pitchFamily="49" charset="0"/>
              </a:rPr>
              <a:t>pem</a:t>
            </a:r>
            <a:r>
              <a:rPr lang="en-US" sz="1050" b="1" dirty="0">
                <a:solidFill>
                  <a:srgbClr val="00B050"/>
                </a:solidFill>
                <a:latin typeface="Lucida Console" panose="020B0609040504020204" pitchFamily="49" charset="0"/>
              </a:rPr>
              <a:t> -in </a:t>
            </a:r>
            <a:r>
              <a:rPr lang="en-US" sz="1050" b="1" dirty="0" err="1">
                <a:solidFill>
                  <a:srgbClr val="00B050"/>
                </a:solidFill>
                <a:latin typeface="Lucida Console" panose="020B0609040504020204" pitchFamily="49" charset="0"/>
              </a:rPr>
              <a:t>AzureMgmnt.pem</a:t>
            </a:r>
            <a:r>
              <a:rPr lang="en-US" sz="1050" b="1" dirty="0">
                <a:solidFill>
                  <a:srgbClr val="00B050"/>
                </a:solidFill>
                <a:latin typeface="Lucida Console" panose="020B0609040504020204" pitchFamily="49" charset="0"/>
              </a:rPr>
              <a:t> -</a:t>
            </a:r>
            <a:r>
              <a:rPr lang="en-US" sz="1050" b="1" dirty="0" err="1">
                <a:solidFill>
                  <a:srgbClr val="00B050"/>
                </a:solidFill>
                <a:latin typeface="Lucida Console" panose="020B0609040504020204" pitchFamily="49" charset="0"/>
              </a:rPr>
              <a:t>outform</a:t>
            </a:r>
            <a:r>
              <a:rPr lang="en-US" sz="1050" b="1" dirty="0">
                <a:solidFill>
                  <a:srgbClr val="00B050"/>
                </a:solidFill>
                <a:latin typeface="Lucida Console" panose="020B0609040504020204" pitchFamily="49" charset="0"/>
              </a:rPr>
              <a:t> der -out AzureMgmnt.cer</a:t>
            </a:r>
          </a:p>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docker-machine create -d azure --azure-subscription-id=“</a:t>
            </a:r>
            <a:r>
              <a:rPr lang="en-US" sz="1050" b="1" dirty="0">
                <a:solidFill>
                  <a:schemeClr val="accent6">
                    <a:lumMod val="75000"/>
                  </a:schemeClr>
                </a:solidFill>
                <a:latin typeface="Lucida Console" panose="020B0609040504020204" pitchFamily="49" charset="0"/>
              </a:rPr>
              <a:t>[your azure sub id]</a:t>
            </a:r>
            <a:r>
              <a:rPr lang="en-US" sz="1050" b="1" dirty="0">
                <a:solidFill>
                  <a:srgbClr val="00B050"/>
                </a:solidFill>
                <a:latin typeface="Lucida Console" panose="020B0609040504020204" pitchFamily="49" charset="0"/>
              </a:rPr>
              <a:t>" --azure-subscription-cert="C:\Users\SteveLas\.docker\AzureCerts\AzureMgmnt.pem" </a:t>
            </a:r>
            <a:r>
              <a:rPr lang="en-US" sz="1050" b="1" dirty="0" err="1">
                <a:solidFill>
                  <a:srgbClr val="00B050"/>
                </a:solidFill>
                <a:latin typeface="Lucida Console" panose="020B0609040504020204" pitchFamily="49" charset="0"/>
              </a:rPr>
              <a:t>dockerhost-linux</a:t>
            </a:r>
            <a:endParaRPr lang="en-US" sz="1050" b="1" dirty="0">
              <a:solidFill>
                <a:srgbClr val="00B050"/>
              </a:solidFill>
              <a:latin typeface="Lucida Console" panose="020B0609040504020204" pitchFamily="49" charset="0"/>
            </a:endParaRPr>
          </a:p>
          <a:p>
            <a:pPr marL="0" indent="0">
              <a:buFont typeface="Arial" pitchFamily="34" charset="0"/>
              <a:buNone/>
            </a:pPr>
            <a:endParaRPr lang="en-US" sz="1050" b="1" dirty="0">
              <a:solidFill>
                <a:srgbClr val="00B050"/>
              </a:solidFill>
              <a:latin typeface="Lucida Console" panose="020B0609040504020204" pitchFamily="49" charset="0"/>
            </a:endParaRPr>
          </a:p>
        </p:txBody>
      </p:sp>
      <p:sp>
        <p:nvSpPr>
          <p:cNvPr id="8" name="Rectangle 7"/>
          <p:cNvSpPr/>
          <p:nvPr/>
        </p:nvSpPr>
        <p:spPr>
          <a:xfrm>
            <a:off x="76200" y="4563130"/>
            <a:ext cx="5867400" cy="523220"/>
          </a:xfrm>
          <a:prstGeom prst="rect">
            <a:avLst/>
          </a:prstGeom>
        </p:spPr>
        <p:txBody>
          <a:bodyPr wrap="square">
            <a:spAutoFit/>
          </a:bodyPr>
          <a:lstStyle/>
          <a:p>
            <a:r>
              <a:rPr lang="de-DE" sz="1400" i="1" dirty="0">
                <a:solidFill>
                  <a:schemeClr val="bg1"/>
                </a:solidFill>
                <a:hlinkClick r:id="rId3"/>
              </a:rPr>
              <a:t>Docker Docs - Docker-machine create -d azure...</a:t>
            </a:r>
            <a:r>
              <a:rPr lang="en-US" sz="1400" i="1" dirty="0">
                <a:solidFill>
                  <a:schemeClr val="bg1"/>
                </a:solidFill>
              </a:rPr>
              <a:t> </a:t>
            </a:r>
          </a:p>
          <a:p>
            <a:r>
              <a:rPr lang="en-US" sz="1400" i="1" dirty="0">
                <a:solidFill>
                  <a:schemeClr val="bg1"/>
                </a:solidFill>
                <a:hlinkClick r:id="rId4"/>
              </a:rPr>
              <a:t>Azure Docs - Docker-machine create -d azure ...</a:t>
            </a:r>
            <a:endParaRPr lang="en-US" sz="1400" i="1" dirty="0">
              <a:solidFill>
                <a:schemeClr val="bg1"/>
              </a:solidFill>
            </a:endParaRPr>
          </a:p>
        </p:txBody>
      </p:sp>
    </p:spTree>
    <p:extLst>
      <p:ext uri="{BB962C8B-B14F-4D97-AF65-F5344CB8AC3E}">
        <p14:creationId xmlns:p14="http://schemas.microsoft.com/office/powerpoint/2010/main" val="3987433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57200" y="285750"/>
            <a:ext cx="8229600" cy="4308475"/>
          </a:xfrm>
        </p:spPr>
        <p:txBody>
          <a:bodyPr>
            <a:noAutofit/>
          </a:bodyPr>
          <a:lstStyle/>
          <a:p>
            <a:pPr marL="2289175" indent="-2289175">
              <a:buNone/>
            </a:pPr>
            <a:r>
              <a:rPr lang="en-US" sz="1800" b="1" dirty="0">
                <a:solidFill>
                  <a:srgbClr val="0070C0"/>
                </a:solidFill>
              </a:rPr>
              <a:t>Commands</a:t>
            </a:r>
          </a:p>
          <a:p>
            <a:pPr marL="2289175" indent="-2289175">
              <a:buNone/>
            </a:pPr>
            <a:r>
              <a:rPr lang="en-US" sz="1400" b="1" dirty="0">
                <a:latin typeface="Consolas" panose="020B0609020204030204" pitchFamily="49" charset="0"/>
              </a:rPr>
              <a:t>Docker-machine create</a:t>
            </a:r>
            <a:r>
              <a:rPr lang="en-US" sz="1400" dirty="0"/>
              <a:t>	Provisions a VM with the Docker daemon installed and configured locally for use</a:t>
            </a:r>
          </a:p>
          <a:p>
            <a:pPr marL="2289175" indent="-2289175">
              <a:buNone/>
            </a:pPr>
            <a:r>
              <a:rPr lang="en-US" sz="1400" b="1" dirty="0">
                <a:latin typeface="Consolas" panose="020B0609020204030204" pitchFamily="49" charset="0"/>
              </a:rPr>
              <a:t>Docker-machine </a:t>
            </a:r>
            <a:r>
              <a:rPr lang="en-US" sz="1400" b="1" dirty="0" err="1">
                <a:latin typeface="Consolas" panose="020B0609020204030204" pitchFamily="49" charset="0"/>
              </a:rPr>
              <a:t>env</a:t>
            </a:r>
            <a:r>
              <a:rPr lang="en-US" sz="1400" dirty="0"/>
              <a:t>	Switches between host entries</a:t>
            </a:r>
          </a:p>
          <a:p>
            <a:pPr marL="2289175" indent="-2289175">
              <a:buNone/>
            </a:pPr>
            <a:r>
              <a:rPr lang="en-US" sz="1400" b="1" dirty="0">
                <a:latin typeface="Consolas" panose="020B0609020204030204" pitchFamily="49" charset="0"/>
              </a:rPr>
              <a:t>Docker-machine ls</a:t>
            </a:r>
            <a:r>
              <a:rPr lang="en-US" sz="1400" dirty="0"/>
              <a:t>	Lists the currently configured hosts</a:t>
            </a:r>
          </a:p>
          <a:p>
            <a:pPr marL="2289175" indent="-2289175">
              <a:buNone/>
            </a:pPr>
            <a:r>
              <a:rPr lang="en-US" sz="1400" b="1" dirty="0">
                <a:latin typeface="Consolas" panose="020B0609020204030204" pitchFamily="49" charset="0"/>
              </a:rPr>
              <a:t>Docker-machine active</a:t>
            </a:r>
            <a:r>
              <a:rPr lang="en-US" sz="1400" dirty="0"/>
              <a:t>	The currently configured host</a:t>
            </a:r>
          </a:p>
          <a:p>
            <a:pPr marL="2289175" indent="-2289175">
              <a:buNone/>
            </a:pPr>
            <a:r>
              <a:rPr lang="en-US" sz="1400" b="1" dirty="0">
                <a:latin typeface="Consolas" panose="020B0609020204030204" pitchFamily="49" charset="0"/>
              </a:rPr>
              <a:t>Docker-machine start</a:t>
            </a:r>
            <a:r>
              <a:rPr lang="en-US" sz="1400" dirty="0"/>
              <a:t>	Starts the named host – </a:t>
            </a:r>
            <a:r>
              <a:rPr lang="en-US" sz="1400" i="1" dirty="0"/>
              <a:t>required on reboot for </a:t>
            </a:r>
            <a:r>
              <a:rPr lang="en-US" sz="1400" i="1" dirty="0" err="1"/>
              <a:t>VirtualBox</a:t>
            </a:r>
            <a:endParaRPr lang="en-US" sz="1400" i="1" dirty="0"/>
          </a:p>
          <a:p>
            <a:pPr marL="2289175" indent="-2289175">
              <a:buNone/>
            </a:pPr>
            <a:r>
              <a:rPr lang="en-US" sz="1400" b="1" dirty="0">
                <a:latin typeface="Consolas" panose="020B0609020204030204" pitchFamily="49" charset="0"/>
              </a:rPr>
              <a:t>Docker-machine </a:t>
            </a:r>
            <a:r>
              <a:rPr lang="en-US" sz="1400" b="1" dirty="0" err="1">
                <a:latin typeface="Consolas" panose="020B0609020204030204" pitchFamily="49" charset="0"/>
              </a:rPr>
              <a:t>ip</a:t>
            </a:r>
            <a:r>
              <a:rPr lang="en-US" sz="1400" dirty="0"/>
              <a:t>	Provides the URI for the named host</a:t>
            </a:r>
          </a:p>
          <a:p>
            <a:pPr marL="2289175" indent="-2289175">
              <a:buNone/>
            </a:pPr>
            <a:endParaRPr lang="en-US" sz="1400" i="1" dirty="0"/>
          </a:p>
          <a:p>
            <a:pPr marL="2289175" indent="-2289175">
              <a:buNone/>
            </a:pPr>
            <a:endParaRPr lang="en-US" sz="1400" dirty="0"/>
          </a:p>
          <a:p>
            <a:pPr marL="2289175" indent="-2289175">
              <a:buNone/>
            </a:pPr>
            <a:endParaRPr lang="en-US" sz="1400" dirty="0"/>
          </a:p>
          <a:p>
            <a:pPr marL="2289175" indent="-2289175">
              <a:buNone/>
            </a:pPr>
            <a:endParaRPr lang="en-US" sz="1400" dirty="0"/>
          </a:p>
          <a:p>
            <a:pPr marL="2289175" indent="-2289175">
              <a:buNone/>
            </a:pPr>
            <a:endParaRPr lang="en-US" sz="1400" dirty="0"/>
          </a:p>
        </p:txBody>
      </p:sp>
      <p:sp>
        <p:nvSpPr>
          <p:cNvPr id="8" name="Rectangle 7"/>
          <p:cNvSpPr/>
          <p:nvPr/>
        </p:nvSpPr>
        <p:spPr>
          <a:xfrm>
            <a:off x="381000" y="4563130"/>
            <a:ext cx="5867400" cy="523220"/>
          </a:xfrm>
          <a:prstGeom prst="rect">
            <a:avLst/>
          </a:prstGeom>
        </p:spPr>
        <p:txBody>
          <a:bodyPr wrap="square">
            <a:spAutoFit/>
          </a:bodyPr>
          <a:lstStyle/>
          <a:p>
            <a:r>
              <a:rPr lang="de-DE" sz="1400" i="1" dirty="0">
                <a:solidFill>
                  <a:schemeClr val="bg1"/>
                </a:solidFill>
                <a:hlinkClick r:id="rId2"/>
              </a:rPr>
              <a:t>Docker Docs - Docker-machine create -d azure...</a:t>
            </a:r>
            <a:r>
              <a:rPr lang="en-US" sz="1400" i="1" dirty="0">
                <a:solidFill>
                  <a:schemeClr val="bg1"/>
                </a:solidFill>
              </a:rPr>
              <a:t> </a:t>
            </a:r>
          </a:p>
          <a:p>
            <a:r>
              <a:rPr lang="en-US" sz="1400" i="1" dirty="0">
                <a:solidFill>
                  <a:schemeClr val="bg1"/>
                </a:solidFill>
                <a:hlinkClick r:id="rId3"/>
              </a:rPr>
              <a:t>Azure Docs - Docker-machine create -d azure ...</a:t>
            </a:r>
            <a:endParaRPr lang="en-US" sz="1400" i="1" dirty="0">
              <a:solidFill>
                <a:schemeClr val="bg1"/>
              </a:solidFill>
            </a:endParaRPr>
          </a:p>
        </p:txBody>
      </p:sp>
    </p:spTree>
    <p:extLst>
      <p:ext uri="{BB962C8B-B14F-4D97-AF65-F5344CB8AC3E}">
        <p14:creationId xmlns:p14="http://schemas.microsoft.com/office/powerpoint/2010/main" val="1046219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Instancing Multiple Services</a:t>
            </a:r>
          </a:p>
        </p:txBody>
      </p:sp>
      <p:sp>
        <p:nvSpPr>
          <p:cNvPr id="3" name="Content Placeholder 2"/>
          <p:cNvSpPr>
            <a:spLocks noGrp="1"/>
          </p:cNvSpPr>
          <p:nvPr>
            <p:ph idx="1"/>
          </p:nvPr>
        </p:nvSpPr>
        <p:spPr>
          <a:xfrm>
            <a:off x="457200" y="1200151"/>
            <a:ext cx="7162800" cy="3394472"/>
          </a:xfrm>
        </p:spPr>
        <p:txBody>
          <a:bodyPr/>
          <a:lstStyle/>
          <a:p>
            <a:r>
              <a:rPr lang="en-US" dirty="0"/>
              <a:t>How do you instance several </a:t>
            </a:r>
            <a:r>
              <a:rPr lang="en-US" b="1" i="1" dirty="0"/>
              <a:t>different </a:t>
            </a:r>
            <a:r>
              <a:rPr lang="en-US" dirty="0"/>
              <a:t>services at the same time?</a:t>
            </a:r>
          </a:p>
          <a:p>
            <a:r>
              <a:rPr lang="en-US" dirty="0"/>
              <a:t>Are you building Micro Services?</a:t>
            </a:r>
          </a:p>
          <a:p>
            <a:r>
              <a:rPr lang="en-US" dirty="0"/>
              <a:t>How to manage configurations between environments?</a:t>
            </a:r>
          </a:p>
        </p:txBody>
      </p:sp>
    </p:spTree>
    <p:extLst>
      <p:ext uri="{BB962C8B-B14F-4D97-AF65-F5344CB8AC3E}">
        <p14:creationId xmlns:p14="http://schemas.microsoft.com/office/powerpoint/2010/main" val="171272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Docker-Compose.exe</a:t>
            </a:r>
          </a:p>
        </p:txBody>
      </p:sp>
      <p:sp>
        <p:nvSpPr>
          <p:cNvPr id="3" name="Content Placeholder 2"/>
          <p:cNvSpPr>
            <a:spLocks noGrp="1"/>
          </p:cNvSpPr>
          <p:nvPr>
            <p:ph idx="1"/>
          </p:nvPr>
        </p:nvSpPr>
        <p:spPr/>
        <p:txBody>
          <a:bodyPr/>
          <a:lstStyle/>
          <a:p>
            <a:r>
              <a:rPr lang="en-US" dirty="0"/>
              <a:t>API above docker run</a:t>
            </a:r>
          </a:p>
          <a:p>
            <a:r>
              <a:rPr lang="en-US" dirty="0"/>
              <a:t>Used to instance multiple containers 1:~</a:t>
            </a:r>
          </a:p>
          <a:p>
            <a:r>
              <a:rPr lang="en-US" dirty="0"/>
              <a:t>Can reference </a:t>
            </a:r>
            <a:r>
              <a:rPr lang="en-US" dirty="0" err="1"/>
              <a:t>dockerfiles</a:t>
            </a:r>
            <a:r>
              <a:rPr lang="en-US" dirty="0"/>
              <a:t> and/or images</a:t>
            </a:r>
          </a:p>
          <a:p>
            <a:r>
              <a:rPr lang="en-US" dirty="0"/>
              <a:t>Paired with docker-</a:t>
            </a:r>
            <a:r>
              <a:rPr lang="en-US" dirty="0" err="1"/>
              <a:t>compose.yml</a:t>
            </a:r>
            <a:endParaRPr lang="en-US" dirty="0"/>
          </a:p>
        </p:txBody>
      </p:sp>
      <p:pic>
        <p:nvPicPr>
          <p:cNvPr id="5" name="Picture 2" descr="http://rafpe.ninja/wp-content/uploads/2015/12/docker-compose-logo-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90461" y="4141"/>
            <a:ext cx="953539" cy="1167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7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Compose</a:t>
            </a:r>
          </a:p>
        </p:txBody>
      </p:sp>
      <p:sp>
        <p:nvSpPr>
          <p:cNvPr id="5" name="Content Placeholder 1"/>
          <p:cNvSpPr txBox="1">
            <a:spLocks/>
          </p:cNvSpPr>
          <p:nvPr/>
        </p:nvSpPr>
        <p:spPr>
          <a:xfrm>
            <a:off x="228600" y="1272847"/>
            <a:ext cx="8686800" cy="3356303"/>
          </a:xfrm>
          <a:prstGeom prst="rect">
            <a:avLst/>
          </a:prstGeom>
          <a:solidFill>
            <a:srgbClr val="012456"/>
          </a:solidFill>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docker-compose up -d</a:t>
            </a:r>
          </a:p>
          <a:p>
            <a:pPr marL="0" indent="0">
              <a:buNone/>
            </a:pPr>
            <a:r>
              <a:rPr lang="en-US" sz="1050" dirty="0">
                <a:solidFill>
                  <a:schemeClr val="tx1"/>
                </a:solidFill>
                <a:latin typeface="Lucida Console" panose="020B0609040504020204" pitchFamily="49" charset="0"/>
              </a:rPr>
              <a:t>Pulling </a:t>
            </a:r>
            <a:r>
              <a:rPr lang="en-US" sz="1050" dirty="0" err="1">
                <a:solidFill>
                  <a:schemeClr val="tx1"/>
                </a:solidFill>
                <a:latin typeface="Lucida Console" panose="020B0609040504020204" pitchFamily="49" charset="0"/>
              </a:rPr>
              <a:t>db</a:t>
            </a:r>
            <a:r>
              <a:rPr lang="en-US" sz="1050" dirty="0">
                <a:solidFill>
                  <a:schemeClr val="tx1"/>
                </a:solidFill>
                <a:latin typeface="Lucida Console" panose="020B0609040504020204" pitchFamily="49" charset="0"/>
              </a:rPr>
              <a:t> (</a:t>
            </a:r>
            <a:r>
              <a:rPr lang="en-US" sz="1050" dirty="0" err="1">
                <a:solidFill>
                  <a:schemeClr val="tx1"/>
                </a:solidFill>
                <a:latin typeface="Lucida Console" panose="020B0609040504020204" pitchFamily="49" charset="0"/>
              </a:rPr>
              <a:t>orchardup</a:t>
            </a: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mysql:latest</a:t>
            </a:r>
            <a:r>
              <a:rPr lang="en-US" sz="1050" dirty="0">
                <a:solidFill>
                  <a:schemeClr val="tx1"/>
                </a:solidFill>
                <a:latin typeface="Lucida Console" panose="020B0609040504020204" pitchFamily="49" charset="0"/>
              </a:rPr>
              <a:t>)...</a:t>
            </a:r>
          </a:p>
          <a:p>
            <a:pPr marL="0" indent="0">
              <a:buNone/>
            </a:pPr>
            <a:r>
              <a:rPr lang="en-US" sz="1050" dirty="0">
                <a:solidFill>
                  <a:schemeClr val="tx1"/>
                </a:solidFill>
                <a:latin typeface="Lucida Console" panose="020B0609040504020204" pitchFamily="49" charset="0"/>
              </a:rPr>
              <a:t>latest: Pulling from </a:t>
            </a:r>
            <a:r>
              <a:rPr lang="en-US" sz="1050" dirty="0" err="1">
                <a:solidFill>
                  <a:schemeClr val="tx1"/>
                </a:solidFill>
                <a:latin typeface="Lucida Console" panose="020B0609040504020204" pitchFamily="49" charset="0"/>
              </a:rPr>
              <a:t>orchardup</a:t>
            </a: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mysql</a:t>
            </a:r>
            <a:endParaRPr lang="en-US" sz="1050" dirty="0">
              <a:solidFill>
                <a:schemeClr val="tx1"/>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a:t>
            </a:r>
          </a:p>
          <a:p>
            <a:pPr marL="0" indent="0">
              <a:buNone/>
            </a:pPr>
            <a:r>
              <a:rPr lang="en-US" sz="1050" dirty="0">
                <a:solidFill>
                  <a:schemeClr val="tx1"/>
                </a:solidFill>
                <a:latin typeface="Lucida Console" panose="020B0609040504020204" pitchFamily="49" charset="0"/>
              </a:rPr>
              <a:t>Status: Downloaded newer image for </a:t>
            </a:r>
            <a:r>
              <a:rPr lang="en-US" sz="1050" dirty="0" err="1">
                <a:solidFill>
                  <a:schemeClr val="tx1"/>
                </a:solidFill>
                <a:latin typeface="Lucida Console" panose="020B0609040504020204" pitchFamily="49" charset="0"/>
              </a:rPr>
              <a:t>orchardup</a:t>
            </a: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mysql:latest</a:t>
            </a:r>
            <a:endParaRPr lang="en-US" sz="1050" dirty="0">
              <a:solidFill>
                <a:schemeClr val="tx1"/>
              </a:solidFill>
              <a:latin typeface="Lucida Console" panose="020B0609040504020204" pitchFamily="49" charset="0"/>
            </a:endParaRPr>
          </a:p>
          <a:p>
            <a:pPr marL="0" indent="0">
              <a:buNone/>
            </a:pPr>
            <a:r>
              <a:rPr lang="en-US" sz="1050" b="1" dirty="0">
                <a:solidFill>
                  <a:srgbClr val="FFC000"/>
                </a:solidFill>
                <a:effectLst>
                  <a:outerShdw blurRad="50800" dist="38100" dir="2700000" algn="tl" rotWithShape="0">
                    <a:prstClr val="black">
                      <a:alpha val="40000"/>
                    </a:prstClr>
                  </a:outerShdw>
                </a:effectLst>
                <a:latin typeface="Lucida Console" panose="020B0609040504020204" pitchFamily="49" charset="0"/>
              </a:rPr>
              <a:t>Creating wordpress_db_1</a:t>
            </a:r>
          </a:p>
          <a:p>
            <a:pPr marL="0" indent="0">
              <a:buNone/>
            </a:pPr>
            <a:r>
              <a:rPr lang="en-US" sz="1050" dirty="0">
                <a:solidFill>
                  <a:schemeClr val="tx1"/>
                </a:solidFill>
                <a:latin typeface="Lucida Console" panose="020B0609040504020204" pitchFamily="49" charset="0"/>
              </a:rPr>
              <a:t>Building web</a:t>
            </a:r>
          </a:p>
          <a:p>
            <a:pPr marL="0" indent="0">
              <a:buNone/>
            </a:pPr>
            <a:r>
              <a:rPr lang="en-US" sz="1050" dirty="0">
                <a:solidFill>
                  <a:schemeClr val="tx1"/>
                </a:solidFill>
                <a:latin typeface="Lucida Console" panose="020B0609040504020204" pitchFamily="49" charset="0"/>
              </a:rPr>
              <a:t>Step 1 : FROM </a:t>
            </a:r>
            <a:r>
              <a:rPr lang="en-US" sz="1050" dirty="0" err="1">
                <a:solidFill>
                  <a:schemeClr val="tx1"/>
                </a:solidFill>
                <a:latin typeface="Lucida Console" panose="020B0609040504020204" pitchFamily="49" charset="0"/>
              </a:rPr>
              <a:t>orchardup</a:t>
            </a:r>
            <a:r>
              <a:rPr lang="en-US" sz="1050" dirty="0">
                <a:solidFill>
                  <a:schemeClr val="tx1"/>
                </a:solidFill>
                <a:latin typeface="Lucida Console" panose="020B0609040504020204" pitchFamily="49" charset="0"/>
              </a:rPr>
              <a:t>/php5</a:t>
            </a:r>
          </a:p>
          <a:p>
            <a:pPr marL="0" indent="0">
              <a:buNone/>
            </a:pPr>
            <a:r>
              <a:rPr lang="en-US" sz="1050" dirty="0">
                <a:solidFill>
                  <a:schemeClr val="tx1"/>
                </a:solidFill>
                <a:latin typeface="Lucida Console" panose="020B0609040504020204" pitchFamily="49" charset="0"/>
              </a:rPr>
              <a:t>latest: Pulling from </a:t>
            </a:r>
            <a:r>
              <a:rPr lang="en-US" sz="1050" dirty="0" err="1">
                <a:solidFill>
                  <a:schemeClr val="tx1"/>
                </a:solidFill>
                <a:latin typeface="Lucida Console" panose="020B0609040504020204" pitchFamily="49" charset="0"/>
              </a:rPr>
              <a:t>orchardup</a:t>
            </a:r>
            <a:r>
              <a:rPr lang="en-US" sz="1050" dirty="0">
                <a:solidFill>
                  <a:schemeClr val="tx1"/>
                </a:solidFill>
                <a:latin typeface="Lucida Console" panose="020B0609040504020204" pitchFamily="49" charset="0"/>
              </a:rPr>
              <a:t>/php5</a:t>
            </a:r>
          </a:p>
          <a:p>
            <a:pPr marL="0" indent="0">
              <a:buNone/>
            </a:pPr>
            <a:r>
              <a:rPr lang="en-US" sz="1050" dirty="0">
                <a:solidFill>
                  <a:schemeClr val="tx1"/>
                </a:solidFill>
                <a:latin typeface="Lucida Console" panose="020B0609040504020204" pitchFamily="49" charset="0"/>
              </a:rPr>
              <a:t>...</a:t>
            </a:r>
          </a:p>
          <a:p>
            <a:pPr marL="0" indent="0">
              <a:buNone/>
            </a:pPr>
            <a:r>
              <a:rPr lang="en-US" sz="1050" dirty="0">
                <a:solidFill>
                  <a:schemeClr val="tx1"/>
                </a:solidFill>
                <a:latin typeface="Lucida Console" panose="020B0609040504020204" pitchFamily="49" charset="0"/>
              </a:rPr>
              <a:t>Digest: sha256:166c2488a7cd60dc02f0cfcb0b606db38ff251f36cb5b10e8b837d9619c41036</a:t>
            </a:r>
          </a:p>
          <a:p>
            <a:pPr marL="0" indent="0">
              <a:buNone/>
            </a:pPr>
            <a:r>
              <a:rPr lang="en-US" sz="1050" dirty="0">
                <a:solidFill>
                  <a:schemeClr val="tx1"/>
                </a:solidFill>
                <a:latin typeface="Lucida Console" panose="020B0609040504020204" pitchFamily="49" charset="0"/>
              </a:rPr>
              <a:t>Status: Downloaded newer image for </a:t>
            </a:r>
            <a:r>
              <a:rPr lang="en-US" sz="1050" dirty="0" err="1">
                <a:solidFill>
                  <a:schemeClr val="tx1"/>
                </a:solidFill>
                <a:latin typeface="Lucida Console" panose="020B0609040504020204" pitchFamily="49" charset="0"/>
              </a:rPr>
              <a:t>orchardup</a:t>
            </a:r>
            <a:r>
              <a:rPr lang="en-US" sz="1050" dirty="0">
                <a:solidFill>
                  <a:schemeClr val="tx1"/>
                </a:solidFill>
                <a:latin typeface="Lucida Console" panose="020B0609040504020204" pitchFamily="49" charset="0"/>
              </a:rPr>
              <a:t>/php5:latest</a:t>
            </a:r>
          </a:p>
          <a:p>
            <a:pPr marL="0" indent="0">
              <a:buNone/>
            </a:pPr>
            <a:r>
              <a:rPr lang="en-US" sz="1050" dirty="0">
                <a:solidFill>
                  <a:schemeClr val="tx1"/>
                </a:solidFill>
                <a:latin typeface="Lucida Console" panose="020B0609040504020204" pitchFamily="49" charset="0"/>
              </a:rPr>
              <a:t> ---&gt; d8e939bb8720</a:t>
            </a:r>
          </a:p>
          <a:p>
            <a:pPr marL="0" indent="0">
              <a:buNone/>
            </a:pPr>
            <a:r>
              <a:rPr lang="en-US" sz="1050" dirty="0">
                <a:solidFill>
                  <a:schemeClr val="tx1"/>
                </a:solidFill>
                <a:latin typeface="Lucida Console" panose="020B0609040504020204" pitchFamily="49" charset="0"/>
              </a:rPr>
              <a:t>Step 2 : ADD . /code</a:t>
            </a:r>
          </a:p>
          <a:p>
            <a:pPr marL="0" indent="0">
              <a:buNone/>
            </a:pPr>
            <a:r>
              <a:rPr lang="en-US" sz="1050" dirty="0">
                <a:solidFill>
                  <a:schemeClr val="tx1"/>
                </a:solidFill>
                <a:latin typeface="Lucida Console" panose="020B0609040504020204" pitchFamily="49" charset="0"/>
              </a:rPr>
              <a:t> ---&gt; 74ef767963f1</a:t>
            </a:r>
          </a:p>
          <a:p>
            <a:pPr marL="0" indent="0">
              <a:buNone/>
            </a:pPr>
            <a:r>
              <a:rPr lang="en-US" sz="1050" dirty="0">
                <a:solidFill>
                  <a:schemeClr val="tx1"/>
                </a:solidFill>
                <a:latin typeface="Lucida Console" panose="020B0609040504020204" pitchFamily="49" charset="0"/>
              </a:rPr>
              <a:t>Successfully built 74ef767963f1</a:t>
            </a:r>
          </a:p>
          <a:p>
            <a:pPr marL="0" indent="0">
              <a:buNone/>
            </a:pPr>
            <a:r>
              <a:rPr lang="en-US" sz="1050" b="1" dirty="0">
                <a:solidFill>
                  <a:srgbClr val="FFC000"/>
                </a:solidFill>
                <a:latin typeface="Lucida Console" panose="020B0609040504020204" pitchFamily="49" charset="0"/>
              </a:rPr>
              <a:t>Creating wordpress_web_1</a:t>
            </a:r>
          </a:p>
        </p:txBody>
      </p:sp>
      <p:sp>
        <p:nvSpPr>
          <p:cNvPr id="3" name="Rectangle 2"/>
          <p:cNvSpPr/>
          <p:nvPr/>
        </p:nvSpPr>
        <p:spPr>
          <a:xfrm>
            <a:off x="-41186" y="4738340"/>
            <a:ext cx="3089820" cy="276999"/>
          </a:xfrm>
          <a:prstGeom prst="rect">
            <a:avLst/>
          </a:prstGeom>
        </p:spPr>
        <p:txBody>
          <a:bodyPr wrap="none">
            <a:spAutoFit/>
          </a:bodyPr>
          <a:lstStyle/>
          <a:p>
            <a:r>
              <a:rPr lang="en-US" sz="1200" i="1" dirty="0">
                <a:solidFill>
                  <a:schemeClr val="bg1"/>
                </a:solidFill>
                <a:hlinkClick r:id="rId2"/>
              </a:rPr>
              <a:t>https://docs.docker.com/compose/wordpress/</a:t>
            </a:r>
            <a:r>
              <a:rPr lang="en-US" sz="1200" i="1" dirty="0">
                <a:solidFill>
                  <a:schemeClr val="bg1"/>
                </a:solidFill>
              </a:rPr>
              <a:t> </a:t>
            </a:r>
          </a:p>
        </p:txBody>
      </p:sp>
      <p:pic>
        <p:nvPicPr>
          <p:cNvPr id="6" name="Picture 2" descr="http://rafpe.ninja/wp-content/uploads/2015/12/docker-compose-logo-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90461" y="4141"/>
            <a:ext cx="953539" cy="11675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5867400" y="1381357"/>
            <a:ext cx="2872609" cy="2519057"/>
          </a:xfrm>
          <a:prstGeom prst="rect">
            <a:avLst/>
          </a:prstGeom>
          <a:ln>
            <a:noFill/>
          </a:ln>
          <a:effectLst>
            <a:reflection blurRad="12700" stA="30000" endPos="30000" dist="5000" dir="5400000" sy="-100000" algn="bl" rotWithShape="0"/>
          </a:effectLst>
          <a:scene3d>
            <a:camera prst="perspectiveContrastingLeftFacing" fov="2700000">
              <a:rot lat="0" lon="1200000" rev="0"/>
            </a:camera>
            <a:lightRig rig="threePt" dir="t">
              <a:rot lat="0" lon="0" rev="2700000"/>
            </a:lightRig>
          </a:scene3d>
          <a:sp3d>
            <a:bevelT w="63500" h="50800"/>
          </a:sp3d>
        </p:spPr>
      </p:pic>
    </p:spTree>
    <p:extLst>
      <p:ext uri="{BB962C8B-B14F-4D97-AF65-F5344CB8AC3E}">
        <p14:creationId xmlns:p14="http://schemas.microsoft.com/office/powerpoint/2010/main" val="4021521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304799" y="3058449"/>
            <a:ext cx="1753073" cy="634175"/>
            <a:chOff x="304799" y="3058449"/>
            <a:chExt cx="1753073" cy="634175"/>
          </a:xfrm>
        </p:grpSpPr>
        <p:sp>
          <p:nvSpPr>
            <p:cNvPr id="6" name="Rectangle 5"/>
            <p:cNvSpPr/>
            <p:nvPr/>
          </p:nvSpPr>
          <p:spPr>
            <a:xfrm>
              <a:off x="304800" y="3172749"/>
              <a:ext cx="1753072" cy="519875"/>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solidFill>
                </a:rPr>
                <a:t>Wordpress</a:t>
              </a:r>
              <a:r>
                <a:rPr lang="en-US" b="1" dirty="0">
                  <a:solidFill>
                    <a:schemeClr val="bg1"/>
                  </a:solidFill>
                </a:rPr>
                <a:t> …</a:t>
              </a:r>
            </a:p>
          </p:txBody>
        </p:sp>
        <p:sp>
          <p:nvSpPr>
            <p:cNvPr id="14" name="Flowchart: Alternate Process 13"/>
            <p:cNvSpPr/>
            <p:nvPr/>
          </p:nvSpPr>
          <p:spPr>
            <a:xfrm>
              <a:off x="304799" y="3058449"/>
              <a:ext cx="1066801"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Code/Binaries</a:t>
              </a:r>
            </a:p>
          </p:txBody>
        </p:sp>
      </p:grpSp>
      <p:grpSp>
        <p:nvGrpSpPr>
          <p:cNvPr id="37" name="Group 36"/>
          <p:cNvGrpSpPr/>
          <p:nvPr/>
        </p:nvGrpSpPr>
        <p:grpSpPr>
          <a:xfrm>
            <a:off x="4568195" y="1292907"/>
            <a:ext cx="2642871" cy="2314547"/>
            <a:chOff x="4156030" y="3448050"/>
            <a:chExt cx="2566671" cy="2250456"/>
          </a:xfrm>
        </p:grpSpPr>
        <p:sp>
          <p:nvSpPr>
            <p:cNvPr id="38" name="Rectangle 37"/>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lowchart: Alternate Process 38"/>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DOCKER_HOST</a:t>
              </a:r>
            </a:p>
          </p:txBody>
        </p:sp>
      </p:grpSp>
      <p:grpSp>
        <p:nvGrpSpPr>
          <p:cNvPr id="29" name="Group 28"/>
          <p:cNvGrpSpPr/>
          <p:nvPr/>
        </p:nvGrpSpPr>
        <p:grpSpPr>
          <a:xfrm>
            <a:off x="5970712" y="1778251"/>
            <a:ext cx="1135636" cy="1696328"/>
            <a:chOff x="7441367" y="1793260"/>
            <a:chExt cx="1135636" cy="1696328"/>
          </a:xfrm>
        </p:grpSpPr>
        <p:sp>
          <p:nvSpPr>
            <p:cNvPr id="20" name="Rectangle 19"/>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Alternate Process 42"/>
            <p:cNvSpPr/>
            <p:nvPr/>
          </p:nvSpPr>
          <p:spPr>
            <a:xfrm>
              <a:off x="7441367" y="1793260"/>
              <a:ext cx="667160"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Images</a:t>
              </a:r>
            </a:p>
          </p:txBody>
        </p:sp>
      </p:grpSp>
      <p:grpSp>
        <p:nvGrpSpPr>
          <p:cNvPr id="2048" name="Group 2047"/>
          <p:cNvGrpSpPr/>
          <p:nvPr/>
        </p:nvGrpSpPr>
        <p:grpSpPr>
          <a:xfrm>
            <a:off x="4701636" y="1778251"/>
            <a:ext cx="1135636" cy="1696328"/>
            <a:chOff x="6172291" y="1793260"/>
            <a:chExt cx="1135636" cy="1696328"/>
          </a:xfrm>
        </p:grpSpPr>
        <p:sp>
          <p:nvSpPr>
            <p:cNvPr id="44" name="Rectangle 43"/>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Alternate Process 44"/>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Containers</a:t>
              </a:r>
            </a:p>
          </p:txBody>
        </p:sp>
      </p:grpSp>
      <p:sp>
        <p:nvSpPr>
          <p:cNvPr id="2" name="Title 1"/>
          <p:cNvSpPr>
            <a:spLocks noGrp="1"/>
          </p:cNvSpPr>
          <p:nvPr>
            <p:ph type="title"/>
          </p:nvPr>
        </p:nvSpPr>
        <p:spPr>
          <a:solidFill>
            <a:srgbClr val="012456"/>
          </a:solidFill>
        </p:spPr>
        <p:txBody>
          <a:bodyPr/>
          <a:lstStyle/>
          <a:p>
            <a:pPr algn="l"/>
            <a:r>
              <a:rPr lang="en-US" dirty="0">
                <a:solidFill>
                  <a:schemeClr val="tx1"/>
                </a:solidFill>
                <a:latin typeface="Lucida Console" panose="020B0609040504020204" pitchFamily="49" charset="0"/>
              </a:rPr>
              <a:t>Docker compose</a:t>
            </a:r>
          </a:p>
        </p:txBody>
      </p:sp>
      <p:grpSp>
        <p:nvGrpSpPr>
          <p:cNvPr id="3" name="Group 2"/>
          <p:cNvGrpSpPr/>
          <p:nvPr/>
        </p:nvGrpSpPr>
        <p:grpSpPr>
          <a:xfrm>
            <a:off x="277006" y="1101977"/>
            <a:ext cx="1785155" cy="1753030"/>
            <a:chOff x="277006" y="1101977"/>
            <a:chExt cx="1785155" cy="1753030"/>
          </a:xfrm>
        </p:grpSpPr>
        <p:sp>
          <p:nvSpPr>
            <p:cNvPr id="4" name="Rectangle 3"/>
            <p:cNvSpPr/>
            <p:nvPr/>
          </p:nvSpPr>
          <p:spPr>
            <a:xfrm>
              <a:off x="277006" y="1407207"/>
              <a:ext cx="1780866"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lowchart: Alternate Process 7"/>
            <p:cNvSpPr/>
            <p:nvPr/>
          </p:nvSpPr>
          <p:spPr>
            <a:xfrm>
              <a:off x="277006" y="1292907"/>
              <a:ext cx="80434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Registry</a:t>
              </a:r>
            </a:p>
          </p:txBody>
        </p:sp>
        <p:pic>
          <p:nvPicPr>
            <p:cNvPr id="2054"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7918" y="1101977"/>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400639" y="1885955"/>
            <a:ext cx="409767" cy="835078"/>
            <a:chOff x="428433" y="1113353"/>
            <a:chExt cx="409767" cy="835078"/>
          </a:xfrm>
        </p:grpSpPr>
        <p:pic>
          <p:nvPicPr>
            <p:cNvPr id="2058" name="Picture 10" descr="https://hub.docker.com/public/images/official/ubuntu.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433" y="153866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hub.docker.com/public/images/official/mon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433" y="111335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914400" y="1885955"/>
            <a:ext cx="409767" cy="835078"/>
            <a:chOff x="1548167" y="1113353"/>
            <a:chExt cx="409767" cy="835078"/>
          </a:xfrm>
        </p:grpSpPr>
        <p:pic>
          <p:nvPicPr>
            <p:cNvPr id="2066" name="Picture 18" descr="https://hub.docker.com/public/images/official/nod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8167" y="153866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https://hub.docker.com/public/images/official/mariadb.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8167" y="111335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p:nvGrpSpPr>
        <p:grpSpPr>
          <a:xfrm>
            <a:off x="304799" y="3932044"/>
            <a:ext cx="1711369" cy="1136758"/>
            <a:chOff x="4156031" y="3448050"/>
            <a:chExt cx="1711369" cy="952500"/>
          </a:xfrm>
        </p:grpSpPr>
        <p:sp>
          <p:nvSpPr>
            <p:cNvPr id="31" name="Rectangle 30"/>
            <p:cNvSpPr/>
            <p:nvPr/>
          </p:nvSpPr>
          <p:spPr>
            <a:xfrm>
              <a:off x="4156031" y="3562350"/>
              <a:ext cx="1711369" cy="8382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lowchart: Alternate Process 31"/>
            <p:cNvSpPr/>
            <p:nvPr/>
          </p:nvSpPr>
          <p:spPr>
            <a:xfrm>
              <a:off x="4156031" y="3448050"/>
              <a:ext cx="80434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Client</a:t>
              </a:r>
            </a:p>
          </p:txBody>
        </p:sp>
      </p:grpSp>
      <p:sp>
        <p:nvSpPr>
          <p:cNvPr id="33" name="Flowchart: Alternate Process 32"/>
          <p:cNvSpPr/>
          <p:nvPr/>
        </p:nvSpPr>
        <p:spPr>
          <a:xfrm>
            <a:off x="489930" y="4233473"/>
            <a:ext cx="1415070" cy="228600"/>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bg1"/>
                </a:solidFill>
                <a:latin typeface="Lucida Console" panose="020B0609040504020204" pitchFamily="49" charset="0"/>
              </a:rPr>
              <a:t>Docker-compose</a:t>
            </a:r>
          </a:p>
        </p:txBody>
      </p:sp>
      <p:sp>
        <p:nvSpPr>
          <p:cNvPr id="21" name="Rectangle 20"/>
          <p:cNvSpPr/>
          <p:nvPr/>
        </p:nvSpPr>
        <p:spPr>
          <a:xfrm>
            <a:off x="4696465" y="1565534"/>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Docker daemon</a:t>
            </a:r>
          </a:p>
        </p:txBody>
      </p:sp>
      <p:grpSp>
        <p:nvGrpSpPr>
          <p:cNvPr id="2051" name="Group 2050"/>
          <p:cNvGrpSpPr/>
          <p:nvPr/>
        </p:nvGrpSpPr>
        <p:grpSpPr>
          <a:xfrm>
            <a:off x="2159838" y="4068981"/>
            <a:ext cx="1512118" cy="999821"/>
            <a:chOff x="3212282" y="2183300"/>
            <a:chExt cx="1512118" cy="999821"/>
          </a:xfrm>
        </p:grpSpPr>
        <p:sp>
          <p:nvSpPr>
            <p:cNvPr id="23" name="Snip Single Corner Rectangle 22"/>
            <p:cNvSpPr/>
            <p:nvPr/>
          </p:nvSpPr>
          <p:spPr>
            <a:xfrm>
              <a:off x="3212282" y="2295112"/>
              <a:ext cx="1512118" cy="888009"/>
            </a:xfrm>
            <a:prstGeom prst="snip1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0" bIns="0" numCol="1" spcCol="0" rtlCol="0" fromWordArt="0" anchor="b" anchorCtr="0" forceAA="0" compatLnSpc="1">
              <a:prstTxWarp prst="textNoShape">
                <a:avLst/>
              </a:prstTxWarp>
              <a:noAutofit/>
            </a:bodyPr>
            <a:lstStyle/>
            <a:p>
              <a:r>
                <a:rPr lang="en-US" sz="1050" b="1" dirty="0">
                  <a:solidFill>
                    <a:srgbClr val="0070C0"/>
                  </a:solidFill>
                </a:rPr>
                <a:t>FROM </a:t>
              </a:r>
              <a:r>
                <a:rPr lang="en-US" sz="1050" dirty="0" err="1">
                  <a:solidFill>
                    <a:schemeClr val="bg1"/>
                  </a:solidFill>
                </a:rPr>
                <a:t>orchardup</a:t>
              </a:r>
              <a:r>
                <a:rPr lang="en-US" sz="1050" dirty="0">
                  <a:solidFill>
                    <a:schemeClr val="bg1"/>
                  </a:solidFill>
                </a:rPr>
                <a:t>/php5</a:t>
              </a:r>
            </a:p>
            <a:p>
              <a:r>
                <a:rPr lang="en-US" sz="1050" b="1" dirty="0">
                  <a:solidFill>
                    <a:srgbClr val="0070C0"/>
                  </a:solidFill>
                </a:rPr>
                <a:t>ADD</a:t>
              </a:r>
              <a:r>
                <a:rPr lang="en-US" sz="1050" dirty="0">
                  <a:solidFill>
                    <a:schemeClr val="bg1"/>
                  </a:solidFill>
                </a:rPr>
                <a:t> . /code</a:t>
              </a:r>
            </a:p>
            <a:p>
              <a:endParaRPr lang="en-US" sz="1050" dirty="0">
                <a:solidFill>
                  <a:schemeClr val="bg1"/>
                </a:solidFill>
              </a:endParaRPr>
            </a:p>
          </p:txBody>
        </p:sp>
        <p:sp>
          <p:nvSpPr>
            <p:cNvPr id="30" name="Flowchart: Alternate Process 29"/>
            <p:cNvSpPr/>
            <p:nvPr/>
          </p:nvSpPr>
          <p:spPr>
            <a:xfrm>
              <a:off x="3212282" y="2183300"/>
              <a:ext cx="847658"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dockerfile</a:t>
              </a:r>
            </a:p>
          </p:txBody>
        </p:sp>
      </p:grpSp>
      <p:pic>
        <p:nvPicPr>
          <p:cNvPr id="2052" name="Picture 4" descr="http://www.mi2.hr/wp-content/uploads/2015/10/docker-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35217" y="1181586"/>
            <a:ext cx="651489" cy="370455"/>
          </a:xfrm>
          <a:prstGeom prst="rect">
            <a:avLst/>
          </a:prstGeom>
          <a:noFill/>
          <a:extLst>
            <a:ext uri="{909E8E84-426E-40DD-AFC4-6F175D3DCCD1}">
              <a14:hiddenFill xmlns:a14="http://schemas.microsoft.com/office/drawing/2010/main">
                <a:solidFill>
                  <a:srgbClr val="FFFFFF"/>
                </a:solidFill>
              </a14:hiddenFill>
            </a:ext>
          </a:extLst>
        </p:spPr>
      </p:pic>
      <p:grpSp>
        <p:nvGrpSpPr>
          <p:cNvPr id="68" name="Group 67"/>
          <p:cNvGrpSpPr/>
          <p:nvPr/>
        </p:nvGrpSpPr>
        <p:grpSpPr>
          <a:xfrm>
            <a:off x="7347593" y="1102118"/>
            <a:ext cx="1701050" cy="1753030"/>
            <a:chOff x="304800" y="329375"/>
            <a:chExt cx="1701050" cy="1753030"/>
          </a:xfrm>
        </p:grpSpPr>
        <p:sp>
          <p:nvSpPr>
            <p:cNvPr id="69" name="Rectangle 68"/>
            <p:cNvSpPr/>
            <p:nvPr/>
          </p:nvSpPr>
          <p:spPr>
            <a:xfrm>
              <a:off x="304800" y="634605"/>
              <a:ext cx="1640063"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Flowchart: Alternate Process 69"/>
            <p:cNvSpPr/>
            <p:nvPr/>
          </p:nvSpPr>
          <p:spPr>
            <a:xfrm>
              <a:off x="304800" y="520305"/>
              <a:ext cx="118680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Private Registry</a:t>
              </a:r>
            </a:p>
          </p:txBody>
        </p:sp>
        <p:pic>
          <p:nvPicPr>
            <p:cNvPr id="71"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1607"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sp>
        <p:nvSpPr>
          <p:cNvPr id="78" name="Rectangle 77"/>
          <p:cNvSpPr/>
          <p:nvPr/>
        </p:nvSpPr>
        <p:spPr>
          <a:xfrm>
            <a:off x="6079086" y="2557154"/>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p:cNvGrpSpPr/>
          <p:nvPr/>
        </p:nvGrpSpPr>
        <p:grpSpPr>
          <a:xfrm>
            <a:off x="2159838" y="1171740"/>
            <a:ext cx="2044199" cy="2238210"/>
            <a:chOff x="3212281" y="2183300"/>
            <a:chExt cx="2044199" cy="2238210"/>
          </a:xfrm>
        </p:grpSpPr>
        <p:sp>
          <p:nvSpPr>
            <p:cNvPr id="60" name="Snip Single Corner Rectangle 59"/>
            <p:cNvSpPr/>
            <p:nvPr/>
          </p:nvSpPr>
          <p:spPr>
            <a:xfrm>
              <a:off x="3212281" y="2295112"/>
              <a:ext cx="2044199" cy="2126398"/>
            </a:xfrm>
            <a:prstGeom prst="snip1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0" bIns="0" numCol="1" spcCol="0" rtlCol="0" fromWordArt="0" anchor="b" anchorCtr="0" forceAA="0" compatLnSpc="1">
              <a:prstTxWarp prst="textNoShape">
                <a:avLst/>
              </a:prstTxWarp>
              <a:noAutofit/>
            </a:bodyPr>
            <a:lstStyle/>
            <a:p>
              <a:r>
                <a:rPr lang="en-US" sz="1000" b="1" dirty="0">
                  <a:solidFill>
                    <a:srgbClr val="C00000"/>
                  </a:solidFill>
                </a:rPr>
                <a:t>services:</a:t>
              </a:r>
            </a:p>
            <a:p>
              <a:r>
                <a:rPr lang="en-US" sz="1000" b="1" dirty="0">
                  <a:solidFill>
                    <a:srgbClr val="C00000"/>
                  </a:solidFill>
                </a:rPr>
                <a:t>  web:</a:t>
              </a:r>
            </a:p>
            <a:p>
              <a:r>
                <a:rPr lang="en-US" sz="1000" b="1" dirty="0">
                  <a:solidFill>
                    <a:srgbClr val="0070C0"/>
                  </a:solidFill>
                </a:rPr>
                <a:t>    </a:t>
              </a:r>
              <a:r>
                <a:rPr lang="en-US" sz="1000" b="1" dirty="0">
                  <a:solidFill>
                    <a:srgbClr val="C00000"/>
                  </a:solidFill>
                </a:rPr>
                <a:t>build:</a:t>
              </a:r>
              <a:r>
                <a:rPr lang="en-US" sz="1000" b="1" dirty="0">
                  <a:solidFill>
                    <a:srgbClr val="0070C0"/>
                  </a:solidFill>
                </a:rPr>
                <a:t> .</a:t>
              </a:r>
            </a:p>
            <a:p>
              <a:r>
                <a:rPr lang="en-US" sz="1000" b="1" dirty="0">
                  <a:solidFill>
                    <a:srgbClr val="C00000"/>
                  </a:solidFill>
                </a:rPr>
                <a:t>    ports:</a:t>
              </a:r>
            </a:p>
            <a:p>
              <a:r>
                <a:rPr lang="en-US" sz="1000" b="1" dirty="0">
                  <a:solidFill>
                    <a:srgbClr val="0070C0"/>
                  </a:solidFill>
                </a:rPr>
                <a:t>      - "8000:8000"</a:t>
              </a:r>
            </a:p>
            <a:p>
              <a:r>
                <a:rPr lang="en-US" sz="1000" b="1" dirty="0">
                  <a:solidFill>
                    <a:srgbClr val="C00000"/>
                  </a:solidFill>
                </a:rPr>
                <a:t>    volumes:</a:t>
              </a:r>
            </a:p>
            <a:p>
              <a:r>
                <a:rPr lang="en-US" sz="1000" b="1" dirty="0">
                  <a:solidFill>
                    <a:srgbClr val="0070C0"/>
                  </a:solidFill>
                </a:rPr>
                <a:t>      - .:/code</a:t>
              </a:r>
            </a:p>
            <a:p>
              <a:r>
                <a:rPr lang="en-US" sz="1000" b="1" dirty="0">
                  <a:solidFill>
                    <a:srgbClr val="C00000"/>
                  </a:solidFill>
                </a:rPr>
                <a:t>    </a:t>
              </a:r>
              <a:r>
                <a:rPr lang="en-US" sz="1000" b="1" dirty="0" err="1">
                  <a:solidFill>
                    <a:srgbClr val="C00000"/>
                  </a:solidFill>
                </a:rPr>
                <a:t>depends_on</a:t>
              </a:r>
              <a:r>
                <a:rPr lang="en-US" sz="1000" b="1" dirty="0">
                  <a:solidFill>
                    <a:srgbClr val="C00000"/>
                  </a:solidFill>
                </a:rPr>
                <a:t>:</a:t>
              </a:r>
            </a:p>
            <a:p>
              <a:r>
                <a:rPr lang="en-US" sz="1000" b="1" dirty="0">
                  <a:solidFill>
                    <a:srgbClr val="0070C0"/>
                  </a:solidFill>
                </a:rPr>
                <a:t>      - </a:t>
              </a:r>
              <a:r>
                <a:rPr lang="en-US" sz="1000" b="1" dirty="0" err="1">
                  <a:solidFill>
                    <a:srgbClr val="0070C0"/>
                  </a:solidFill>
                </a:rPr>
                <a:t>db</a:t>
              </a:r>
              <a:endParaRPr lang="en-US" sz="1000" b="1" dirty="0">
                <a:solidFill>
                  <a:srgbClr val="0070C0"/>
                </a:solidFill>
              </a:endParaRPr>
            </a:p>
            <a:p>
              <a:r>
                <a:rPr lang="en-US" sz="1000" b="1" dirty="0">
                  <a:solidFill>
                    <a:srgbClr val="C00000"/>
                  </a:solidFill>
                </a:rPr>
                <a:t>  </a:t>
              </a:r>
              <a:r>
                <a:rPr lang="en-US" sz="1000" b="1" dirty="0" err="1">
                  <a:solidFill>
                    <a:srgbClr val="C00000"/>
                  </a:solidFill>
                </a:rPr>
                <a:t>db</a:t>
              </a:r>
              <a:r>
                <a:rPr lang="en-US" sz="1000" b="1" dirty="0">
                  <a:solidFill>
                    <a:srgbClr val="C00000"/>
                  </a:solidFill>
                </a:rPr>
                <a:t>:</a:t>
              </a:r>
            </a:p>
            <a:p>
              <a:r>
                <a:rPr lang="en-US" sz="1000" b="1" dirty="0">
                  <a:solidFill>
                    <a:srgbClr val="0070C0"/>
                  </a:solidFill>
                </a:rPr>
                <a:t>    </a:t>
              </a:r>
              <a:r>
                <a:rPr lang="en-US" sz="1000" b="1" dirty="0">
                  <a:solidFill>
                    <a:srgbClr val="C00000"/>
                  </a:solidFill>
                </a:rPr>
                <a:t>image:</a:t>
              </a:r>
              <a:r>
                <a:rPr lang="en-US" sz="1000" b="1" dirty="0">
                  <a:solidFill>
                    <a:srgbClr val="0070C0"/>
                  </a:solidFill>
                </a:rPr>
                <a:t> </a:t>
              </a:r>
              <a:r>
                <a:rPr lang="en-US" sz="1000" b="1" dirty="0" err="1">
                  <a:solidFill>
                    <a:srgbClr val="0070C0"/>
                  </a:solidFill>
                </a:rPr>
                <a:t>orchardup</a:t>
              </a:r>
              <a:r>
                <a:rPr lang="en-US" sz="1000" b="1" dirty="0">
                  <a:solidFill>
                    <a:srgbClr val="0070C0"/>
                  </a:solidFill>
                </a:rPr>
                <a:t>/</a:t>
              </a:r>
              <a:r>
                <a:rPr lang="en-US" sz="1000" b="1" dirty="0" err="1">
                  <a:solidFill>
                    <a:srgbClr val="0070C0"/>
                  </a:solidFill>
                </a:rPr>
                <a:t>mysql</a:t>
              </a:r>
              <a:endParaRPr lang="en-US" sz="1000" b="1" dirty="0">
                <a:solidFill>
                  <a:srgbClr val="0070C0"/>
                </a:solidFill>
              </a:endParaRPr>
            </a:p>
            <a:p>
              <a:r>
                <a:rPr lang="en-US" sz="1000" b="1" dirty="0">
                  <a:solidFill>
                    <a:srgbClr val="0070C0"/>
                  </a:solidFill>
                </a:rPr>
                <a:t>    </a:t>
              </a:r>
              <a:r>
                <a:rPr lang="en-US" sz="1000" b="1" dirty="0">
                  <a:solidFill>
                    <a:srgbClr val="C00000"/>
                  </a:solidFill>
                </a:rPr>
                <a:t>environment:</a:t>
              </a:r>
            </a:p>
            <a:p>
              <a:r>
                <a:rPr lang="en-US" sz="900" b="1" dirty="0">
                  <a:solidFill>
                    <a:srgbClr val="0070C0"/>
                  </a:solidFill>
                </a:rPr>
                <a:t>      MYSQL_DATABASE: </a:t>
              </a:r>
              <a:r>
                <a:rPr lang="en-US" sz="900" b="1" dirty="0" err="1">
                  <a:solidFill>
                    <a:srgbClr val="0070C0"/>
                  </a:solidFill>
                </a:rPr>
                <a:t>wordpress</a:t>
              </a:r>
              <a:endParaRPr lang="en-US" sz="900" dirty="0">
                <a:solidFill>
                  <a:schemeClr val="bg1"/>
                </a:solidFill>
              </a:endParaRPr>
            </a:p>
          </p:txBody>
        </p:sp>
        <p:sp>
          <p:nvSpPr>
            <p:cNvPr id="61" name="Flowchart: Alternate Process 60"/>
            <p:cNvSpPr/>
            <p:nvPr/>
          </p:nvSpPr>
          <p:spPr>
            <a:xfrm>
              <a:off x="3212282" y="2183300"/>
              <a:ext cx="1504198"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Docker-</a:t>
              </a:r>
              <a:r>
                <a:rPr lang="en-US" sz="1100" b="1" dirty="0" err="1">
                  <a:solidFill>
                    <a:schemeClr val="bg1"/>
                  </a:solidFill>
                </a:rPr>
                <a:t>compose.yml</a:t>
              </a:r>
              <a:endParaRPr lang="en-US" sz="1100" b="1" dirty="0">
                <a:solidFill>
                  <a:schemeClr val="bg1"/>
                </a:solidFill>
              </a:endParaRPr>
            </a:p>
          </p:txBody>
        </p:sp>
      </p:grpSp>
      <p:pic>
        <p:nvPicPr>
          <p:cNvPr id="1030" name="Picture 6" descr="http://howtolearn.me/wp-content/uploads/2014/04/2136483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80164" y="1976927"/>
            <a:ext cx="316392" cy="1898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mysql.com/common/logos/logo-mysql-170x115.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83770" y="2371284"/>
            <a:ext cx="321230" cy="217303"/>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Straight Arrow Connector 79"/>
          <p:cNvCxnSpPr/>
          <p:nvPr/>
        </p:nvCxnSpPr>
        <p:spPr>
          <a:xfrm flipH="1">
            <a:off x="2420440" y="1908697"/>
            <a:ext cx="42106" cy="2159758"/>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endCxn id="21" idx="1"/>
          </p:cNvCxnSpPr>
          <p:nvPr/>
        </p:nvCxnSpPr>
        <p:spPr>
          <a:xfrm flipV="1">
            <a:off x="1746184" y="1647865"/>
            <a:ext cx="2950281" cy="2420590"/>
          </a:xfrm>
          <a:prstGeom prst="curvedConnector3">
            <a:avLst>
              <a:gd name="adj1" fmla="val 83464"/>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sp>
        <p:nvSpPr>
          <p:cNvPr id="63" name="Rectangle 62"/>
          <p:cNvSpPr/>
          <p:nvPr/>
        </p:nvSpPr>
        <p:spPr>
          <a:xfrm>
            <a:off x="6072884" y="2064937"/>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6" descr="http://howtolearn.me/wp-content/uploads/2014/04/2136483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86617" y="1976927"/>
            <a:ext cx="316392" cy="189835"/>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 descr="http://www.mysql.com/common/logos/logo-mysql-170x115.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78070" y="2371284"/>
            <a:ext cx="321230" cy="217303"/>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2230274" y="1605935"/>
            <a:ext cx="1122525" cy="124907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09801" y="2800350"/>
            <a:ext cx="1676400" cy="6096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p:cNvGrpSpPr/>
          <p:nvPr/>
        </p:nvGrpSpPr>
        <p:grpSpPr>
          <a:xfrm>
            <a:off x="4766901" y="2038074"/>
            <a:ext cx="540854" cy="333210"/>
            <a:chOff x="4766901" y="2038074"/>
            <a:chExt cx="540854" cy="333210"/>
          </a:xfrm>
        </p:grpSpPr>
        <p:grpSp>
          <p:nvGrpSpPr>
            <p:cNvPr id="89" name="Group 88"/>
            <p:cNvGrpSpPr/>
            <p:nvPr/>
          </p:nvGrpSpPr>
          <p:grpSpPr>
            <a:xfrm>
              <a:off x="4766901" y="2038074"/>
              <a:ext cx="540854" cy="333210"/>
              <a:chOff x="3240661" y="1005909"/>
              <a:chExt cx="540854" cy="333210"/>
            </a:xfrm>
          </p:grpSpPr>
          <p:grpSp>
            <p:nvGrpSpPr>
              <p:cNvPr id="90" name="Group 89"/>
              <p:cNvGrpSpPr/>
              <p:nvPr/>
            </p:nvGrpSpPr>
            <p:grpSpPr>
              <a:xfrm>
                <a:off x="3240661" y="1005909"/>
                <a:ext cx="540854" cy="333210"/>
                <a:chOff x="1926169" y="1632181"/>
                <a:chExt cx="540854" cy="333210"/>
              </a:xfrm>
            </p:grpSpPr>
            <p:sp>
              <p:nvSpPr>
                <p:cNvPr id="93" name="Rectangle 9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1989961" y="1665409"/>
                  <a:ext cx="413499" cy="266755"/>
                  <a:chOff x="1371600" y="2038342"/>
                  <a:chExt cx="609600" cy="393263"/>
                </a:xfrm>
              </p:grpSpPr>
              <p:cxnSp>
                <p:nvCxnSpPr>
                  <p:cNvPr id="99" name="Straight Connector 9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6" name="Rectangle 9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 name="Rectangle 90"/>
              <p:cNvSpPr/>
              <p:nvPr/>
            </p:nvSpPr>
            <p:spPr>
              <a:xfrm>
                <a:off x="3347642" y="1092724"/>
                <a:ext cx="324240" cy="1646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9" name="Picture 12" descr="http://www.htmlcenter.com/wp-content/uploads/2010/08/wordpress-logo-grey-jumbo.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52796" y="2114550"/>
              <a:ext cx="171654" cy="1716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p:cNvGrpSpPr/>
          <p:nvPr/>
        </p:nvGrpSpPr>
        <p:grpSpPr>
          <a:xfrm>
            <a:off x="4765841" y="2335614"/>
            <a:ext cx="540854" cy="333210"/>
            <a:chOff x="4765841" y="2335614"/>
            <a:chExt cx="540854" cy="333210"/>
          </a:xfrm>
        </p:grpSpPr>
        <p:grpSp>
          <p:nvGrpSpPr>
            <p:cNvPr id="132" name="Group 131"/>
            <p:cNvGrpSpPr/>
            <p:nvPr/>
          </p:nvGrpSpPr>
          <p:grpSpPr>
            <a:xfrm>
              <a:off x="4765841" y="2335614"/>
              <a:ext cx="540854" cy="333210"/>
              <a:chOff x="3240661" y="1005909"/>
              <a:chExt cx="540854" cy="333210"/>
            </a:xfrm>
          </p:grpSpPr>
          <p:grpSp>
            <p:nvGrpSpPr>
              <p:cNvPr id="134" name="Group 133"/>
              <p:cNvGrpSpPr/>
              <p:nvPr/>
            </p:nvGrpSpPr>
            <p:grpSpPr>
              <a:xfrm>
                <a:off x="3240661" y="1005909"/>
                <a:ext cx="540854" cy="333210"/>
                <a:chOff x="1926169" y="1632181"/>
                <a:chExt cx="540854" cy="333210"/>
              </a:xfrm>
            </p:grpSpPr>
            <p:sp>
              <p:nvSpPr>
                <p:cNvPr id="136" name="Rectangle 13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8" name="Group 137"/>
                <p:cNvGrpSpPr/>
                <p:nvPr/>
              </p:nvGrpSpPr>
              <p:grpSpPr>
                <a:xfrm>
                  <a:off x="1989961" y="1665409"/>
                  <a:ext cx="413499" cy="266755"/>
                  <a:chOff x="1371600" y="2038342"/>
                  <a:chExt cx="609600" cy="393263"/>
                </a:xfrm>
              </p:grpSpPr>
              <p:cxnSp>
                <p:nvCxnSpPr>
                  <p:cNvPr id="142" name="Straight Connector 14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39" name="Rectangle 13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5" name="Rectangle 134"/>
              <p:cNvSpPr/>
              <p:nvPr/>
            </p:nvSpPr>
            <p:spPr>
              <a:xfrm>
                <a:off x="3347642" y="1092724"/>
                <a:ext cx="324240" cy="1646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1" name="Picture 8" descr="http://www.mysql.com/common/logos/logo-mysql-170x115.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23445" y="2429193"/>
              <a:ext cx="224816" cy="152082"/>
            </a:xfrm>
            <a:prstGeom prst="rect">
              <a:avLst/>
            </a:prstGeom>
            <a:noFill/>
            <a:extLst>
              <a:ext uri="{909E8E84-426E-40DD-AFC4-6F175D3DCCD1}">
                <a14:hiddenFill xmlns:a14="http://schemas.microsoft.com/office/drawing/2010/main">
                  <a:solidFill>
                    <a:srgbClr val="FFFFFF"/>
                  </a:solidFill>
                </a14:hiddenFill>
              </a:ext>
            </a:extLst>
          </p:spPr>
        </p:pic>
      </p:grpSp>
      <p:pic>
        <p:nvPicPr>
          <p:cNvPr id="1034" name="Picture 10" descr="https://cdn2.iconfinder.com/data/icons/picons-basic-1/57/basic1-051_file_binary_code-512.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73031" y="3263089"/>
            <a:ext cx="332491" cy="332491"/>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10" descr="https://cdn2.iconfinder.com/data/icons/picons-basic-1/57/basic1-051_file_binary_code-512.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77006" y="3263089"/>
            <a:ext cx="332491" cy="33249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www.htmlcenter.com/wp-content/uploads/2010/08/wordpress-logo-grey-jumbo.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085405" y="2082917"/>
            <a:ext cx="392942" cy="392942"/>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Elbow Connector 46"/>
          <p:cNvCxnSpPr>
            <a:stCxn id="94" idx="3"/>
            <a:endCxn id="137" idx="3"/>
          </p:cNvCxnSpPr>
          <p:nvPr/>
        </p:nvCxnSpPr>
        <p:spPr>
          <a:xfrm flipH="1">
            <a:off x="5297171" y="2204679"/>
            <a:ext cx="1060" cy="297540"/>
          </a:xfrm>
          <a:prstGeom prst="bentConnector3">
            <a:avLst>
              <a:gd name="adj1" fmla="val -11382075"/>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8" name="Picture 2" descr="http://rafpe.ninja/wp-content/uploads/2015/12/docker-compose-logo-0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190461" y="4141"/>
            <a:ext cx="953539" cy="1167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928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3"/>
                                        </p:tgtEl>
                                        <p:attrNameLst>
                                          <p:attrName>style.visibility</p:attrName>
                                        </p:attrNameLst>
                                      </p:cBhvr>
                                      <p:to>
                                        <p:strVal val="visible"/>
                                      </p:to>
                                    </p:set>
                                    <p:animEffect transition="in" filter="fade">
                                      <p:cBhvr>
                                        <p:cTn id="16" dur="500"/>
                                        <p:tgtEl>
                                          <p:spTgt spid="83"/>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4.16667E-6 1.23457E-6 L 0.49323 0.04876 " pathEditMode="relative" rAng="0" ptsTypes="AA">
                                      <p:cBhvr>
                                        <p:cTn id="20" dur="2000" fill="hold"/>
                                        <p:tgtEl>
                                          <p:spTgt spid="82"/>
                                        </p:tgtEl>
                                        <p:attrNameLst>
                                          <p:attrName>ppt_x</p:attrName>
                                          <p:attrName>ppt_y</p:attrName>
                                        </p:attrNameLst>
                                      </p:cBhvr>
                                      <p:rCtr x="24653" y="2438"/>
                                    </p:animMotion>
                                  </p:childTnLst>
                                </p:cTn>
                              </p:par>
                              <p:par>
                                <p:cTn id="21" presetID="10" presetClass="entr" presetSubtype="0" fill="hold" grpId="0" nodeType="withEffect">
                                  <p:stCondLst>
                                    <p:cond delay="1500"/>
                                  </p:stCondLst>
                                  <p:childTnLst>
                                    <p:set>
                                      <p:cBhvr>
                                        <p:cTn id="22" dur="1" fill="hold">
                                          <p:stCondLst>
                                            <p:cond delay="0"/>
                                          </p:stCondLst>
                                        </p:cTn>
                                        <p:tgtEl>
                                          <p:spTgt spid="78"/>
                                        </p:tgtEl>
                                        <p:attrNameLst>
                                          <p:attrName>style.visibility</p:attrName>
                                        </p:attrNameLst>
                                      </p:cBhvr>
                                      <p:to>
                                        <p:strVal val="visible"/>
                                      </p:to>
                                    </p:set>
                                    <p:animEffect transition="in" filter="fade">
                                      <p:cBhvr>
                                        <p:cTn id="23" dur="500"/>
                                        <p:tgtEl>
                                          <p:spTgt spid="7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83"/>
                                        </p:tgtEl>
                                      </p:cBhvr>
                                    </p:animEffect>
                                    <p:set>
                                      <p:cBhvr>
                                        <p:cTn id="28" dur="1" fill="hold">
                                          <p:stCondLst>
                                            <p:cond delay="499"/>
                                          </p:stCondLst>
                                        </p:cTn>
                                        <p:tgtEl>
                                          <p:spTgt spid="83"/>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childTnLst>
                          </p:cTn>
                        </p:par>
                        <p:par>
                          <p:cTn id="32" fill="hold">
                            <p:stCondLst>
                              <p:cond delay="500"/>
                            </p:stCondLst>
                            <p:childTnLst>
                              <p:par>
                                <p:cTn id="33" presetID="22" presetClass="entr" presetSubtype="1" fill="hold" nodeType="afterEffect">
                                  <p:stCondLst>
                                    <p:cond delay="0"/>
                                  </p:stCondLst>
                                  <p:childTnLst>
                                    <p:set>
                                      <p:cBhvr>
                                        <p:cTn id="34" dur="1" fill="hold">
                                          <p:stCondLst>
                                            <p:cond delay="0"/>
                                          </p:stCondLst>
                                        </p:cTn>
                                        <p:tgtEl>
                                          <p:spTgt spid="80"/>
                                        </p:tgtEl>
                                        <p:attrNameLst>
                                          <p:attrName>style.visibility</p:attrName>
                                        </p:attrNameLst>
                                      </p:cBhvr>
                                      <p:to>
                                        <p:strVal val="visible"/>
                                      </p:to>
                                    </p:set>
                                    <p:animEffect transition="in" filter="wipe(up)">
                                      <p:cBhvr>
                                        <p:cTn id="35" dur="500"/>
                                        <p:tgtEl>
                                          <p:spTgt spid="8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80"/>
                                        </p:tgtEl>
                                      </p:cBhvr>
                                    </p:animEffect>
                                    <p:set>
                                      <p:cBhvr>
                                        <p:cTn id="40" dur="1" fill="hold">
                                          <p:stCondLst>
                                            <p:cond delay="499"/>
                                          </p:stCondLst>
                                        </p:cTn>
                                        <p:tgtEl>
                                          <p:spTgt spid="80"/>
                                        </p:tgtEl>
                                        <p:attrNameLst>
                                          <p:attrName>style.visibility</p:attrName>
                                        </p:attrNameLst>
                                      </p:cBhvr>
                                      <p:to>
                                        <p:strVal val="hidden"/>
                                      </p:to>
                                    </p:set>
                                  </p:childTnLst>
                                </p:cTn>
                              </p:par>
                              <p:par>
                                <p:cTn id="41" presetID="42" presetClass="path" presetSubtype="0" accel="50000" decel="50000" fill="hold" nodeType="withEffect">
                                  <p:stCondLst>
                                    <p:cond delay="0"/>
                                  </p:stCondLst>
                                  <p:childTnLst>
                                    <p:animMotion origin="layout" path="M 1.38889E-6 2.22222E-6 L 0.49618 0.04043 " pathEditMode="relative" rAng="0" ptsTypes="AA">
                                      <p:cBhvr>
                                        <p:cTn id="42" dur="2000" fill="hold"/>
                                        <p:tgtEl>
                                          <p:spTgt spid="81"/>
                                        </p:tgtEl>
                                        <p:attrNameLst>
                                          <p:attrName>ppt_x</p:attrName>
                                          <p:attrName>ppt_y</p:attrName>
                                        </p:attrNameLst>
                                      </p:cBhvr>
                                      <p:rCtr x="24809" y="2006"/>
                                    </p:animMotion>
                                  </p:childTnLst>
                                </p:cTn>
                              </p:par>
                              <p:par>
                                <p:cTn id="43" presetID="10" presetClass="entr" presetSubtype="0" fill="hold" grpId="0" nodeType="withEffect">
                                  <p:stCondLst>
                                    <p:cond delay="1500"/>
                                  </p:stCondLst>
                                  <p:childTnLst>
                                    <p:set>
                                      <p:cBhvr>
                                        <p:cTn id="44" dur="1" fill="hold">
                                          <p:stCondLst>
                                            <p:cond delay="0"/>
                                          </p:stCondLst>
                                        </p:cTn>
                                        <p:tgtEl>
                                          <p:spTgt spid="63"/>
                                        </p:tgtEl>
                                        <p:attrNameLst>
                                          <p:attrName>style.visibility</p:attrName>
                                        </p:attrNameLst>
                                      </p:cBhvr>
                                      <p:to>
                                        <p:strVal val="visible"/>
                                      </p:to>
                                    </p:set>
                                    <p:animEffect transition="in" filter="fade">
                                      <p:cBhvr>
                                        <p:cTn id="45" dur="500"/>
                                        <p:tgtEl>
                                          <p:spTgt spid="63"/>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path" presetSubtype="0" accel="50000" decel="50000" fill="hold" nodeType="clickEffect">
                                  <p:stCondLst>
                                    <p:cond delay="0"/>
                                  </p:stCondLst>
                                  <p:childTnLst>
                                    <p:animMotion origin="layout" path="M 3.33333E-6 3.33333E-6 L 0.64027 -0.22284 " pathEditMode="relative" rAng="0" ptsTypes="AA">
                                      <p:cBhvr>
                                        <p:cTn id="49" dur="2000" fill="hold"/>
                                        <p:tgtEl>
                                          <p:spTgt spid="1034"/>
                                        </p:tgtEl>
                                        <p:attrNameLst>
                                          <p:attrName>ppt_x</p:attrName>
                                          <p:attrName>ppt_y</p:attrName>
                                        </p:attrNameLst>
                                      </p:cBhvr>
                                      <p:rCtr x="32014" y="-11142"/>
                                    </p:animMotion>
                                  </p:childTnLst>
                                </p:cTn>
                              </p:par>
                            </p:childTnLst>
                          </p:cTn>
                        </p:par>
                        <p:par>
                          <p:cTn id="50" fill="hold">
                            <p:stCondLst>
                              <p:cond delay="2000"/>
                            </p:stCondLst>
                            <p:childTnLst>
                              <p:par>
                                <p:cTn id="51" presetID="10" presetClass="entr" presetSubtype="0" fill="hold" nodeType="afterEffect">
                                  <p:stCondLst>
                                    <p:cond delay="0"/>
                                  </p:stCondLst>
                                  <p:childTnLst>
                                    <p:set>
                                      <p:cBhvr>
                                        <p:cTn id="52" dur="1" fill="hold">
                                          <p:stCondLst>
                                            <p:cond delay="0"/>
                                          </p:stCondLst>
                                        </p:cTn>
                                        <p:tgtEl>
                                          <p:spTgt spid="1036"/>
                                        </p:tgtEl>
                                        <p:attrNameLst>
                                          <p:attrName>style.visibility</p:attrName>
                                        </p:attrNameLst>
                                      </p:cBhvr>
                                      <p:to>
                                        <p:strVal val="visible"/>
                                      </p:to>
                                    </p:set>
                                    <p:animEffect transition="in" filter="fade">
                                      <p:cBhvr>
                                        <p:cTn id="53" dur="500"/>
                                        <p:tgtEl>
                                          <p:spTgt spid="103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1" nodeType="clickEffect">
                                  <p:stCondLst>
                                    <p:cond delay="0"/>
                                  </p:stCondLst>
                                  <p:childTnLst>
                                    <p:animEffect transition="out" filter="fade">
                                      <p:cBhvr>
                                        <p:cTn id="57" dur="500"/>
                                        <p:tgtEl>
                                          <p:spTgt spid="40"/>
                                        </p:tgtEl>
                                      </p:cBhvr>
                                    </p:animEffect>
                                    <p:set>
                                      <p:cBhvr>
                                        <p:cTn id="58" dur="1" fill="hold">
                                          <p:stCondLst>
                                            <p:cond delay="499"/>
                                          </p:stCondLst>
                                        </p:cTn>
                                        <p:tgtEl>
                                          <p:spTgt spid="40"/>
                                        </p:tgtEl>
                                        <p:attrNameLst>
                                          <p:attrName>style.visibility</p:attrName>
                                        </p:attrNameLst>
                                      </p:cBhvr>
                                      <p:to>
                                        <p:strVal val="hidden"/>
                                      </p:to>
                                    </p:set>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fade">
                                      <p:cBhvr>
                                        <p:cTn id="62" dur="500"/>
                                        <p:tgtEl>
                                          <p:spTgt spid="41"/>
                                        </p:tgtEl>
                                      </p:cBhvr>
                                    </p:animEffect>
                                  </p:childTnLst>
                                </p:cTn>
                              </p:par>
                              <p:par>
                                <p:cTn id="63" presetID="10" presetClass="entr" presetSubtype="0" fill="hold" nodeType="with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500"/>
                                        <p:tgtEl>
                                          <p:spTgt spid="42"/>
                                        </p:tgtEl>
                                      </p:cBhvr>
                                    </p:animEffect>
                                  </p:childTnLst>
                                </p:cTn>
                              </p:par>
                              <p:par>
                                <p:cTn id="66" presetID="22" presetClass="entr" presetSubtype="1" fill="hold" nodeType="withEffect">
                                  <p:stCondLst>
                                    <p:cond delay="0"/>
                                  </p:stCondLst>
                                  <p:childTnLst>
                                    <p:set>
                                      <p:cBhvr>
                                        <p:cTn id="67" dur="1" fill="hold">
                                          <p:stCondLst>
                                            <p:cond delay="0"/>
                                          </p:stCondLst>
                                        </p:cTn>
                                        <p:tgtEl>
                                          <p:spTgt spid="47"/>
                                        </p:tgtEl>
                                        <p:attrNameLst>
                                          <p:attrName>style.visibility</p:attrName>
                                        </p:attrNameLst>
                                      </p:cBhvr>
                                      <p:to>
                                        <p:strVal val="visible"/>
                                      </p:to>
                                    </p:set>
                                    <p:animEffect transition="in" filter="wipe(up)">
                                      <p:cBhvr>
                                        <p:cTn id="6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78" grpId="0" animBg="1"/>
      <p:bldP spid="63" grpId="0" animBg="1"/>
      <p:bldP spid="40" grpId="0" animBg="1"/>
      <p:bldP spid="40" grpId="1" animBg="1"/>
      <p:bldP spid="83" grpId="0" animBg="1"/>
      <p:bldP spid="83"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rafpe.ninja/wp-content/uploads/2015/12/docker-compose-logo-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90461" y="4141"/>
            <a:ext cx="953539" cy="116759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4294967295"/>
          </p:nvPr>
        </p:nvSpPr>
        <p:spPr>
          <a:xfrm>
            <a:off x="457200" y="285750"/>
            <a:ext cx="8229600" cy="4308475"/>
          </a:xfrm>
        </p:spPr>
        <p:txBody>
          <a:bodyPr>
            <a:noAutofit/>
          </a:bodyPr>
          <a:lstStyle/>
          <a:p>
            <a:pPr marL="2289175" indent="-2289175">
              <a:buNone/>
            </a:pPr>
            <a:r>
              <a:rPr lang="en-US" sz="1800" b="1" dirty="0">
                <a:solidFill>
                  <a:srgbClr val="0070C0"/>
                </a:solidFill>
              </a:rPr>
              <a:t>Vocabulary</a:t>
            </a:r>
          </a:p>
          <a:p>
            <a:pPr marL="2289175" indent="-2289175">
              <a:buNone/>
            </a:pPr>
            <a:r>
              <a:rPr lang="en-US" sz="1400" dirty="0">
                <a:solidFill>
                  <a:schemeClr val="tx1">
                    <a:lumMod val="75000"/>
                  </a:schemeClr>
                </a:solidFill>
              </a:rPr>
              <a:t>Host	A VM running the Docker Daemon to host a collection of Docker Containers</a:t>
            </a:r>
          </a:p>
          <a:p>
            <a:pPr marL="2289175" indent="-2289175">
              <a:buNone/>
            </a:pPr>
            <a:r>
              <a:rPr lang="en-US" sz="1400" dirty="0">
                <a:solidFill>
                  <a:schemeClr val="tx1">
                    <a:lumMod val="75000"/>
                  </a:schemeClr>
                </a:solidFill>
              </a:rPr>
              <a:t>Image 	An ordered collection of filesystems* to be used when instancing a container – * see layers, later on</a:t>
            </a:r>
          </a:p>
          <a:p>
            <a:pPr marL="2289175" indent="-2289175">
              <a:buNone/>
            </a:pPr>
            <a:r>
              <a:rPr lang="en-US" sz="1400" dirty="0">
                <a:solidFill>
                  <a:schemeClr val="tx1">
                    <a:lumMod val="75000"/>
                  </a:schemeClr>
                </a:solidFill>
              </a:rPr>
              <a:t>Container 	A runtime instance of an image</a:t>
            </a:r>
          </a:p>
          <a:p>
            <a:pPr marL="2289175" indent="-2289175">
              <a:buNone/>
            </a:pPr>
            <a:r>
              <a:rPr lang="en-US" sz="1400" dirty="0">
                <a:solidFill>
                  <a:schemeClr val="tx1">
                    <a:lumMod val="75000"/>
                  </a:schemeClr>
                </a:solidFill>
              </a:rPr>
              <a:t>Registry	A collection of docker images</a:t>
            </a:r>
          </a:p>
          <a:p>
            <a:pPr marL="2289175" lvl="0" indent="-2289175">
              <a:buNone/>
            </a:pPr>
            <a:r>
              <a:rPr lang="en-US" sz="1400" b="1" dirty="0">
                <a:solidFill>
                  <a:prstClr val="black"/>
                </a:solidFill>
              </a:rPr>
              <a:t>Compose</a:t>
            </a:r>
            <a:r>
              <a:rPr lang="en-US" sz="1400" dirty="0">
                <a:solidFill>
                  <a:prstClr val="black"/>
                </a:solidFill>
              </a:rPr>
              <a:t>	define multi-container applications with all dependencies in a single file, </a:t>
            </a:r>
            <a:br>
              <a:rPr lang="en-US" sz="1400" dirty="0">
                <a:solidFill>
                  <a:prstClr val="black"/>
                </a:solidFill>
              </a:rPr>
            </a:br>
            <a:r>
              <a:rPr lang="en-US" sz="1400" dirty="0">
                <a:solidFill>
                  <a:prstClr val="black"/>
                </a:solidFill>
              </a:rPr>
              <a:t>then spin up in a single command</a:t>
            </a:r>
          </a:p>
          <a:p>
            <a:pPr marL="2289175" lvl="0" indent="-2289175">
              <a:buNone/>
            </a:pPr>
            <a:endParaRPr lang="en-US" sz="400" b="1" dirty="0">
              <a:solidFill>
                <a:srgbClr val="0070C0"/>
              </a:solidFill>
            </a:endParaRPr>
          </a:p>
          <a:p>
            <a:pPr marL="2289175" indent="-2289175">
              <a:buNone/>
            </a:pPr>
            <a:r>
              <a:rPr lang="en-US" sz="1800" b="1" dirty="0">
                <a:solidFill>
                  <a:srgbClr val="0070C0"/>
                </a:solidFill>
              </a:rPr>
              <a:t>Commands</a:t>
            </a:r>
          </a:p>
          <a:p>
            <a:pPr marL="2289175" indent="-2289175">
              <a:buNone/>
            </a:pPr>
            <a:r>
              <a:rPr lang="en-US" sz="1400" b="1" dirty="0">
                <a:solidFill>
                  <a:srgbClr val="BFBFBF"/>
                </a:solidFill>
                <a:latin typeface="Consolas" panose="020B0609020204030204" pitchFamily="49" charset="0"/>
              </a:rPr>
              <a:t>Docker login</a:t>
            </a:r>
            <a:r>
              <a:rPr lang="en-US" sz="1400" dirty="0">
                <a:solidFill>
                  <a:srgbClr val="BFBFBF"/>
                </a:solidFill>
              </a:rPr>
              <a:t>	Logs into the registry so you can push images</a:t>
            </a:r>
          </a:p>
          <a:p>
            <a:pPr marL="2289175" indent="-2289175">
              <a:buNone/>
            </a:pPr>
            <a:r>
              <a:rPr lang="en-US" sz="1400" b="1" dirty="0">
                <a:solidFill>
                  <a:srgbClr val="BFBFBF"/>
                </a:solidFill>
                <a:latin typeface="Consolas" panose="020B0609020204030204" pitchFamily="49" charset="0"/>
              </a:rPr>
              <a:t>Docker build</a:t>
            </a:r>
            <a:r>
              <a:rPr lang="en-US" sz="1400" dirty="0">
                <a:solidFill>
                  <a:srgbClr val="BFBFBF"/>
                </a:solidFill>
              </a:rPr>
              <a:t>	Creates an image, using a dockerfile as the definition</a:t>
            </a:r>
          </a:p>
          <a:p>
            <a:pPr marL="2289175" indent="-2289175">
              <a:buNone/>
            </a:pPr>
            <a:r>
              <a:rPr lang="en-US" sz="1400" b="1" dirty="0">
                <a:solidFill>
                  <a:srgbClr val="BFBFBF"/>
                </a:solidFill>
                <a:latin typeface="Consolas" panose="020B0609020204030204" pitchFamily="49" charset="0"/>
              </a:rPr>
              <a:t>Docker tag</a:t>
            </a:r>
            <a:r>
              <a:rPr lang="en-US" sz="1400" dirty="0">
                <a:solidFill>
                  <a:srgbClr val="BFBFBF"/>
                </a:solidFill>
              </a:rPr>
              <a:t>	Renames an image: [</a:t>
            </a:r>
            <a:r>
              <a:rPr lang="en-US" sz="1400" dirty="0" err="1">
                <a:solidFill>
                  <a:srgbClr val="BFBFBF"/>
                </a:solidFill>
              </a:rPr>
              <a:t>registryname</a:t>
            </a:r>
            <a:r>
              <a:rPr lang="en-US" sz="1400" dirty="0">
                <a:solidFill>
                  <a:srgbClr val="BFBFBF"/>
                </a:solidFill>
              </a:rPr>
              <a:t>]/[user]/[</a:t>
            </a:r>
            <a:r>
              <a:rPr lang="en-US" sz="1400" dirty="0" err="1">
                <a:solidFill>
                  <a:srgbClr val="BFBFBF"/>
                </a:solidFill>
              </a:rPr>
              <a:t>imagename</a:t>
            </a:r>
            <a:r>
              <a:rPr lang="en-US" sz="1400" dirty="0">
                <a:solidFill>
                  <a:srgbClr val="BFBFBF"/>
                </a:solidFill>
              </a:rPr>
              <a:t>]:[tag]</a:t>
            </a:r>
          </a:p>
          <a:p>
            <a:pPr marL="2289175" indent="-2289175">
              <a:buNone/>
            </a:pPr>
            <a:r>
              <a:rPr lang="en-US" sz="1400" b="1" dirty="0">
                <a:solidFill>
                  <a:srgbClr val="BFBFBF"/>
                </a:solidFill>
                <a:latin typeface="Consolas" panose="020B0609020204030204" pitchFamily="49" charset="0"/>
              </a:rPr>
              <a:t>Docker push</a:t>
            </a:r>
            <a:r>
              <a:rPr lang="en-US" sz="1400" dirty="0">
                <a:solidFill>
                  <a:srgbClr val="BFBFBF"/>
                </a:solidFill>
              </a:rPr>
              <a:t>	Pushes an image to a registry</a:t>
            </a:r>
          </a:p>
          <a:p>
            <a:pPr marL="2289175" indent="-2289175">
              <a:buNone/>
            </a:pPr>
            <a:r>
              <a:rPr lang="en-US" sz="1400" b="1" dirty="0">
                <a:latin typeface="Consolas" panose="020B0609020204030204" pitchFamily="49" charset="0"/>
              </a:rPr>
              <a:t>Docker-compose up</a:t>
            </a:r>
            <a:r>
              <a:rPr lang="en-US" sz="1400" dirty="0"/>
              <a:t>	Use a docker-</a:t>
            </a:r>
            <a:r>
              <a:rPr lang="en-US" sz="1400" dirty="0" err="1"/>
              <a:t>compose.yml</a:t>
            </a:r>
            <a:r>
              <a:rPr lang="en-US" sz="1400" dirty="0"/>
              <a:t> file to build and/or run a collection of containers</a:t>
            </a:r>
          </a:p>
          <a:p>
            <a:pPr marL="2289175" indent="-2289175">
              <a:buNone/>
            </a:pPr>
            <a:endParaRPr lang="en-US" sz="1400" dirty="0">
              <a:solidFill>
                <a:srgbClr val="BFBFBF"/>
              </a:solidFill>
            </a:endParaRPr>
          </a:p>
        </p:txBody>
      </p:sp>
      <p:sp>
        <p:nvSpPr>
          <p:cNvPr id="7" name="Rectangle 6"/>
          <p:cNvSpPr/>
          <p:nvPr/>
        </p:nvSpPr>
        <p:spPr>
          <a:xfrm>
            <a:off x="457200" y="4719340"/>
            <a:ext cx="5638800" cy="307777"/>
          </a:xfrm>
          <a:prstGeom prst="rect">
            <a:avLst/>
          </a:prstGeom>
        </p:spPr>
        <p:txBody>
          <a:bodyPr wrap="square">
            <a:spAutoFit/>
          </a:bodyPr>
          <a:lstStyle/>
          <a:p>
            <a:r>
              <a:rPr lang="en-US" sz="1400" i="1" dirty="0">
                <a:solidFill>
                  <a:schemeClr val="bg1"/>
                </a:solidFill>
                <a:hlinkClick r:id="rId3"/>
              </a:rPr>
              <a:t>docker compose</a:t>
            </a:r>
            <a:r>
              <a:rPr lang="en-US" sz="1400" i="1" dirty="0">
                <a:solidFill>
                  <a:schemeClr val="bg1"/>
                </a:solidFill>
              </a:rPr>
              <a:t> </a:t>
            </a:r>
          </a:p>
        </p:txBody>
      </p:sp>
    </p:spTree>
    <p:extLst>
      <p:ext uri="{BB962C8B-B14F-4D97-AF65-F5344CB8AC3E}">
        <p14:creationId xmlns:p14="http://schemas.microsoft.com/office/powerpoint/2010/main" val="872500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9550"/>
            <a:ext cx="8229600" cy="857250"/>
          </a:xfrm>
        </p:spPr>
        <p:txBody>
          <a:bodyPr/>
          <a:lstStyle/>
          <a:p>
            <a:pPr algn="l"/>
            <a:r>
              <a:rPr lang="en-US" dirty="0"/>
              <a:t>Instancing Multiple Copies</a:t>
            </a:r>
          </a:p>
        </p:txBody>
      </p:sp>
      <p:sp>
        <p:nvSpPr>
          <p:cNvPr id="3" name="Content Placeholder 2"/>
          <p:cNvSpPr>
            <a:spLocks noGrp="1"/>
          </p:cNvSpPr>
          <p:nvPr>
            <p:ph idx="1"/>
          </p:nvPr>
        </p:nvSpPr>
        <p:spPr>
          <a:xfrm>
            <a:off x="457200" y="1200151"/>
            <a:ext cx="7162800" cy="3394472"/>
          </a:xfrm>
        </p:spPr>
        <p:txBody>
          <a:bodyPr/>
          <a:lstStyle/>
          <a:p>
            <a:r>
              <a:rPr lang="en-US" dirty="0"/>
              <a:t>You need:</a:t>
            </a:r>
          </a:p>
          <a:p>
            <a:pPr lvl="1"/>
            <a:r>
              <a:rPr lang="en-US" dirty="0"/>
              <a:t>10 web front ends</a:t>
            </a:r>
          </a:p>
          <a:p>
            <a:pPr lvl="1"/>
            <a:r>
              <a:rPr lang="en-US" dirty="0"/>
              <a:t>8 API instances</a:t>
            </a:r>
          </a:p>
          <a:p>
            <a:pPr lvl="1"/>
            <a:r>
              <a:rPr lang="en-US" dirty="0"/>
              <a:t>4 </a:t>
            </a:r>
            <a:r>
              <a:rPr lang="en-US" dirty="0" err="1"/>
              <a:t>Redis</a:t>
            </a:r>
            <a:r>
              <a:rPr lang="en-US" dirty="0"/>
              <a:t> Cache </a:t>
            </a:r>
          </a:p>
          <a:p>
            <a:pPr lvl="1"/>
            <a:r>
              <a:rPr lang="en-US" dirty="0"/>
              <a:t>1 Database</a:t>
            </a:r>
          </a:p>
          <a:p>
            <a:pPr lvl="1"/>
            <a:endParaRPr lang="en-US" dirty="0"/>
          </a:p>
          <a:p>
            <a:endParaRPr lang="en-US" dirty="0"/>
          </a:p>
        </p:txBody>
      </p:sp>
      <p:pic>
        <p:nvPicPr>
          <p:cNvPr id="1026" name="Picture 2" descr="https://plasq.com/wp-content/uploads/2013/12/pear-tre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3114" y="1200151"/>
            <a:ext cx="3109686" cy="3832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3341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500"/>
                                        <p:tgtEl>
                                          <p:spTgt spid="1026"/>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xit" presetSubtype="4" fill="hold" nodeType="clickEffect">
                                  <p:stCondLst>
                                    <p:cond delay="0"/>
                                  </p:stCondLst>
                                  <p:childTnLst>
                                    <p:anim calcmode="lin" valueType="num">
                                      <p:cBhvr additive="base">
                                        <p:cTn id="31" dur="500"/>
                                        <p:tgtEl>
                                          <p:spTgt spid="1026"/>
                                        </p:tgtEl>
                                        <p:attrNameLst>
                                          <p:attrName>ppt_x</p:attrName>
                                        </p:attrNameLst>
                                      </p:cBhvr>
                                      <p:tavLst>
                                        <p:tav tm="0">
                                          <p:val>
                                            <p:strVal val="ppt_x"/>
                                          </p:val>
                                        </p:tav>
                                        <p:tav tm="100000">
                                          <p:val>
                                            <p:strVal val="ppt_x"/>
                                          </p:val>
                                        </p:tav>
                                      </p:tavLst>
                                    </p:anim>
                                    <p:anim calcmode="lin" valueType="num">
                                      <p:cBhvr additive="base">
                                        <p:cTn id="32" dur="500"/>
                                        <p:tgtEl>
                                          <p:spTgt spid="1026"/>
                                        </p:tgtEl>
                                        <p:attrNameLst>
                                          <p:attrName>ppt_y</p:attrName>
                                        </p:attrNameLst>
                                      </p:cBhvr>
                                      <p:tavLst>
                                        <p:tav tm="0">
                                          <p:val>
                                            <p:strVal val="ppt_y"/>
                                          </p:val>
                                        </p:tav>
                                        <p:tav tm="100000">
                                          <p:val>
                                            <p:strVal val="1+ppt_h/2"/>
                                          </p:val>
                                        </p:tav>
                                      </p:tavLst>
                                    </p:anim>
                                    <p:set>
                                      <p:cBhvr>
                                        <p:cTn id="33" dur="1" fill="hold">
                                          <p:stCondLst>
                                            <p:cond delay="4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2" name="Group 251"/>
          <p:cNvGrpSpPr/>
          <p:nvPr/>
        </p:nvGrpSpPr>
        <p:grpSpPr>
          <a:xfrm>
            <a:off x="1600200" y="1581150"/>
            <a:ext cx="540854" cy="333210"/>
            <a:chOff x="2877183" y="2583280"/>
            <a:chExt cx="540854" cy="333210"/>
          </a:xfrm>
        </p:grpSpPr>
        <p:grpSp>
          <p:nvGrpSpPr>
            <p:cNvPr id="253" name="Group 252"/>
            <p:cNvGrpSpPr/>
            <p:nvPr/>
          </p:nvGrpSpPr>
          <p:grpSpPr>
            <a:xfrm>
              <a:off x="2877183" y="2583280"/>
              <a:ext cx="540854" cy="333210"/>
              <a:chOff x="1926169" y="1632181"/>
              <a:chExt cx="540854" cy="333210"/>
            </a:xfrm>
          </p:grpSpPr>
          <p:sp>
            <p:nvSpPr>
              <p:cNvPr id="256" name="Rectangle 25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8" name="Group 257"/>
              <p:cNvGrpSpPr/>
              <p:nvPr/>
            </p:nvGrpSpPr>
            <p:grpSpPr>
              <a:xfrm>
                <a:off x="1989961" y="1665409"/>
                <a:ext cx="413499" cy="266755"/>
                <a:chOff x="1371600" y="2038342"/>
                <a:chExt cx="609600" cy="393263"/>
              </a:xfrm>
            </p:grpSpPr>
            <p:cxnSp>
              <p:nvCxnSpPr>
                <p:cNvPr id="262" name="Straight Connector 26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59" name="Rectangle 25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ectangle 25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4" name="Rectangle 253"/>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dirty="0"/>
            </a:p>
          </p:txBody>
        </p:sp>
        <p:pic>
          <p:nvPicPr>
            <p:cNvPr id="255" name="Picture 2" descr="http://nginx.com/wp-content/uploads/2014/10/icon-load-balancin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endParaRPr lang="en-US"/>
          </a:p>
        </p:txBody>
      </p:sp>
      <p:grpSp>
        <p:nvGrpSpPr>
          <p:cNvPr id="131" name="Group 130"/>
          <p:cNvGrpSpPr/>
          <p:nvPr/>
        </p:nvGrpSpPr>
        <p:grpSpPr>
          <a:xfrm>
            <a:off x="1060934" y="3172989"/>
            <a:ext cx="540854" cy="333210"/>
            <a:chOff x="3240661" y="1005909"/>
            <a:chExt cx="540854" cy="333210"/>
          </a:xfrm>
        </p:grpSpPr>
        <p:grpSp>
          <p:nvGrpSpPr>
            <p:cNvPr id="132" name="Group 131"/>
            <p:cNvGrpSpPr/>
            <p:nvPr/>
          </p:nvGrpSpPr>
          <p:grpSpPr>
            <a:xfrm>
              <a:off x="3240661" y="1005909"/>
              <a:ext cx="540854" cy="333210"/>
              <a:chOff x="1926169" y="1632181"/>
              <a:chExt cx="540854" cy="333210"/>
            </a:xfrm>
          </p:grpSpPr>
          <p:sp>
            <p:nvSpPr>
              <p:cNvPr id="134" name="Rectangle 133"/>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6" name="Group 135"/>
              <p:cNvGrpSpPr/>
              <p:nvPr/>
            </p:nvGrpSpPr>
            <p:grpSpPr>
              <a:xfrm>
                <a:off x="1989961" y="1665409"/>
                <a:ext cx="413499" cy="266755"/>
                <a:chOff x="1371600" y="2038342"/>
                <a:chExt cx="609600" cy="393263"/>
              </a:xfrm>
            </p:grpSpPr>
            <p:cxnSp>
              <p:nvCxnSpPr>
                <p:cNvPr id="140" name="Straight Connector 139"/>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37" name="Rectangle 136"/>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3" name="Rectangle 132"/>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bg1"/>
                  </a:solidFill>
                </a:rPr>
                <a:t>API</a:t>
              </a:r>
            </a:p>
          </p:txBody>
        </p:sp>
      </p:grpSp>
      <p:grpSp>
        <p:nvGrpSpPr>
          <p:cNvPr id="149" name="Group 148"/>
          <p:cNvGrpSpPr/>
          <p:nvPr/>
        </p:nvGrpSpPr>
        <p:grpSpPr>
          <a:xfrm>
            <a:off x="1600200" y="3172989"/>
            <a:ext cx="540854" cy="333210"/>
            <a:chOff x="3240661" y="1005909"/>
            <a:chExt cx="540854" cy="333210"/>
          </a:xfrm>
        </p:grpSpPr>
        <p:grpSp>
          <p:nvGrpSpPr>
            <p:cNvPr id="150" name="Group 149"/>
            <p:cNvGrpSpPr/>
            <p:nvPr/>
          </p:nvGrpSpPr>
          <p:grpSpPr>
            <a:xfrm>
              <a:off x="3240661" y="1005909"/>
              <a:ext cx="540854" cy="333210"/>
              <a:chOff x="1926169" y="1632181"/>
              <a:chExt cx="540854" cy="333210"/>
            </a:xfrm>
          </p:grpSpPr>
          <p:sp>
            <p:nvSpPr>
              <p:cNvPr id="152" name="Rectangle 15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4" name="Group 153"/>
              <p:cNvGrpSpPr/>
              <p:nvPr/>
            </p:nvGrpSpPr>
            <p:grpSpPr>
              <a:xfrm>
                <a:off x="1989961" y="1665409"/>
                <a:ext cx="413499" cy="266755"/>
                <a:chOff x="1371600" y="2038342"/>
                <a:chExt cx="609600" cy="393263"/>
              </a:xfrm>
            </p:grpSpPr>
            <p:cxnSp>
              <p:nvCxnSpPr>
                <p:cNvPr id="158" name="Straight Connector 15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55" name="Rectangle 15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bg1"/>
                  </a:solidFill>
                </a:rPr>
                <a:t>API</a:t>
              </a:r>
            </a:p>
          </p:txBody>
        </p:sp>
      </p:grpSp>
      <p:grpSp>
        <p:nvGrpSpPr>
          <p:cNvPr id="167" name="Group 166"/>
          <p:cNvGrpSpPr/>
          <p:nvPr/>
        </p:nvGrpSpPr>
        <p:grpSpPr>
          <a:xfrm>
            <a:off x="2139466" y="3172989"/>
            <a:ext cx="540854" cy="333210"/>
            <a:chOff x="3240661" y="1005909"/>
            <a:chExt cx="540854" cy="333210"/>
          </a:xfrm>
        </p:grpSpPr>
        <p:grpSp>
          <p:nvGrpSpPr>
            <p:cNvPr id="168" name="Group 167"/>
            <p:cNvGrpSpPr/>
            <p:nvPr/>
          </p:nvGrpSpPr>
          <p:grpSpPr>
            <a:xfrm>
              <a:off x="3240661" y="1005909"/>
              <a:ext cx="540854" cy="333210"/>
              <a:chOff x="1926169" y="1632181"/>
              <a:chExt cx="540854" cy="333210"/>
            </a:xfrm>
          </p:grpSpPr>
          <p:sp>
            <p:nvSpPr>
              <p:cNvPr id="170" name="Rectangle 16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2" name="Group 171"/>
              <p:cNvGrpSpPr/>
              <p:nvPr/>
            </p:nvGrpSpPr>
            <p:grpSpPr>
              <a:xfrm>
                <a:off x="1989961" y="1665409"/>
                <a:ext cx="413499" cy="266755"/>
                <a:chOff x="1371600" y="2038342"/>
                <a:chExt cx="609600" cy="393263"/>
              </a:xfrm>
            </p:grpSpPr>
            <p:cxnSp>
              <p:nvCxnSpPr>
                <p:cNvPr id="176" name="Straight Connector 17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73" name="Rectangle 17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9" name="Rectangle 168"/>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bg1"/>
                  </a:solidFill>
                </a:rPr>
                <a:t>API</a:t>
              </a:r>
            </a:p>
          </p:txBody>
        </p:sp>
      </p:grpSp>
      <p:grpSp>
        <p:nvGrpSpPr>
          <p:cNvPr id="185" name="Group 184"/>
          <p:cNvGrpSpPr/>
          <p:nvPr/>
        </p:nvGrpSpPr>
        <p:grpSpPr>
          <a:xfrm>
            <a:off x="1069099" y="4234217"/>
            <a:ext cx="540854" cy="333210"/>
            <a:chOff x="3240661" y="1005909"/>
            <a:chExt cx="540854" cy="333210"/>
          </a:xfrm>
        </p:grpSpPr>
        <p:grpSp>
          <p:nvGrpSpPr>
            <p:cNvPr id="186" name="Group 185"/>
            <p:cNvGrpSpPr/>
            <p:nvPr/>
          </p:nvGrpSpPr>
          <p:grpSpPr>
            <a:xfrm>
              <a:off x="3240661" y="1005909"/>
              <a:ext cx="540854" cy="333210"/>
              <a:chOff x="1926169" y="1632181"/>
              <a:chExt cx="540854" cy="333210"/>
            </a:xfrm>
          </p:grpSpPr>
          <p:sp>
            <p:nvSpPr>
              <p:cNvPr id="188" name="Rectangle 18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0" name="Group 189"/>
              <p:cNvGrpSpPr/>
              <p:nvPr/>
            </p:nvGrpSpPr>
            <p:grpSpPr>
              <a:xfrm>
                <a:off x="1989961" y="1665409"/>
                <a:ext cx="413499" cy="266755"/>
                <a:chOff x="1371600" y="2038342"/>
                <a:chExt cx="609600" cy="393263"/>
              </a:xfrm>
            </p:grpSpPr>
            <p:cxnSp>
              <p:nvCxnSpPr>
                <p:cNvPr id="194" name="Straight Connector 19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91" name="Rectangle 19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7" name="Rectangle 186"/>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Cache</a:t>
              </a:r>
            </a:p>
          </p:txBody>
        </p:sp>
      </p:grpSp>
      <p:grpSp>
        <p:nvGrpSpPr>
          <p:cNvPr id="203" name="Group 202"/>
          <p:cNvGrpSpPr/>
          <p:nvPr/>
        </p:nvGrpSpPr>
        <p:grpSpPr>
          <a:xfrm>
            <a:off x="1608365" y="4234217"/>
            <a:ext cx="540854" cy="333210"/>
            <a:chOff x="3240661" y="1005909"/>
            <a:chExt cx="540854" cy="333210"/>
          </a:xfrm>
        </p:grpSpPr>
        <p:grpSp>
          <p:nvGrpSpPr>
            <p:cNvPr id="204" name="Group 203"/>
            <p:cNvGrpSpPr/>
            <p:nvPr/>
          </p:nvGrpSpPr>
          <p:grpSpPr>
            <a:xfrm>
              <a:off x="3240661" y="1005909"/>
              <a:ext cx="540854" cy="333210"/>
              <a:chOff x="1926169" y="1632181"/>
              <a:chExt cx="540854" cy="333210"/>
            </a:xfrm>
          </p:grpSpPr>
          <p:sp>
            <p:nvSpPr>
              <p:cNvPr id="206" name="Rectangle 20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8" name="Group 207"/>
              <p:cNvGrpSpPr/>
              <p:nvPr/>
            </p:nvGrpSpPr>
            <p:grpSpPr>
              <a:xfrm>
                <a:off x="1989961" y="1665409"/>
                <a:ext cx="413499" cy="266755"/>
                <a:chOff x="1371600" y="2038342"/>
                <a:chExt cx="609600" cy="393263"/>
              </a:xfrm>
            </p:grpSpPr>
            <p:cxnSp>
              <p:nvCxnSpPr>
                <p:cNvPr id="212" name="Straight Connector 21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09" name="Rectangle 20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5" name="Rectangle 204"/>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Cache</a:t>
              </a:r>
            </a:p>
          </p:txBody>
        </p:sp>
      </p:grpSp>
      <p:sp>
        <p:nvSpPr>
          <p:cNvPr id="221" name="Can 220"/>
          <p:cNvSpPr/>
          <p:nvPr/>
        </p:nvSpPr>
        <p:spPr>
          <a:xfrm>
            <a:off x="2289801" y="4234215"/>
            <a:ext cx="325530" cy="368629"/>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0" name="Group 229"/>
          <p:cNvGrpSpPr/>
          <p:nvPr/>
        </p:nvGrpSpPr>
        <p:grpSpPr>
          <a:xfrm>
            <a:off x="1600200" y="2642376"/>
            <a:ext cx="540854" cy="333210"/>
            <a:chOff x="2877183" y="2583280"/>
            <a:chExt cx="540854" cy="333210"/>
          </a:xfrm>
        </p:grpSpPr>
        <p:grpSp>
          <p:nvGrpSpPr>
            <p:cNvPr id="234" name="Group 233"/>
            <p:cNvGrpSpPr/>
            <p:nvPr/>
          </p:nvGrpSpPr>
          <p:grpSpPr>
            <a:xfrm>
              <a:off x="2877183" y="2583280"/>
              <a:ext cx="540854" cy="333210"/>
              <a:chOff x="1926169" y="1632181"/>
              <a:chExt cx="540854" cy="333210"/>
            </a:xfrm>
          </p:grpSpPr>
          <p:sp>
            <p:nvSpPr>
              <p:cNvPr id="236" name="Rectangle 23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ectangle 23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8" name="Group 237"/>
              <p:cNvGrpSpPr/>
              <p:nvPr/>
            </p:nvGrpSpPr>
            <p:grpSpPr>
              <a:xfrm>
                <a:off x="1989961" y="1665409"/>
                <a:ext cx="413499" cy="266755"/>
                <a:chOff x="1371600" y="2038342"/>
                <a:chExt cx="609600" cy="393263"/>
              </a:xfrm>
            </p:grpSpPr>
            <p:cxnSp>
              <p:nvCxnSpPr>
                <p:cNvPr id="242" name="Straight Connector 24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39" name="Rectangle 23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ectangle 23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Rectangle 234"/>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dirty="0"/>
            </a:p>
          </p:txBody>
        </p:sp>
        <p:pic>
          <p:nvPicPr>
            <p:cNvPr id="2050" name="Picture 2" descr="http://nginx.com/wp-content/uploads/2014/10/icon-load-balancin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1" name="Group 270"/>
          <p:cNvGrpSpPr/>
          <p:nvPr/>
        </p:nvGrpSpPr>
        <p:grpSpPr>
          <a:xfrm>
            <a:off x="1600200" y="3703602"/>
            <a:ext cx="540854" cy="333210"/>
            <a:chOff x="2877183" y="2583280"/>
            <a:chExt cx="540854" cy="333210"/>
          </a:xfrm>
        </p:grpSpPr>
        <p:grpSp>
          <p:nvGrpSpPr>
            <p:cNvPr id="272" name="Group 271"/>
            <p:cNvGrpSpPr/>
            <p:nvPr/>
          </p:nvGrpSpPr>
          <p:grpSpPr>
            <a:xfrm>
              <a:off x="2877183" y="2583280"/>
              <a:ext cx="540854" cy="333210"/>
              <a:chOff x="1926169" y="1632181"/>
              <a:chExt cx="540854" cy="333210"/>
            </a:xfrm>
          </p:grpSpPr>
          <p:sp>
            <p:nvSpPr>
              <p:cNvPr id="275" name="Rectangle 274"/>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275"/>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7" name="Group 276"/>
              <p:cNvGrpSpPr/>
              <p:nvPr/>
            </p:nvGrpSpPr>
            <p:grpSpPr>
              <a:xfrm>
                <a:off x="1989961" y="1665409"/>
                <a:ext cx="413499" cy="266755"/>
                <a:chOff x="1371600" y="2038342"/>
                <a:chExt cx="609600" cy="393263"/>
              </a:xfrm>
            </p:grpSpPr>
            <p:cxnSp>
              <p:nvCxnSpPr>
                <p:cNvPr id="281" name="Straight Connector 280"/>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78" name="Rectangle 277"/>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ectangle 278"/>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Rectangle 279"/>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3" name="Rectangle 272"/>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dirty="0"/>
            </a:p>
          </p:txBody>
        </p:sp>
        <p:pic>
          <p:nvPicPr>
            <p:cNvPr id="274" name="Picture 2" descr="http://nginx.com/wp-content/uploads/2014/10/icon-load-balancin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93" name="Straight Arrow Connector 292"/>
          <p:cNvCxnSpPr>
            <a:stCxn id="257" idx="2"/>
            <a:endCxn id="79" idx="0"/>
          </p:cNvCxnSpPr>
          <p:nvPr/>
        </p:nvCxnSpPr>
        <p:spPr>
          <a:xfrm flipH="1">
            <a:off x="1869301" y="1878276"/>
            <a:ext cx="1441" cy="320302"/>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96" name="Straight Arrow Connector 295"/>
          <p:cNvCxnSpPr>
            <a:stCxn id="81" idx="2"/>
            <a:endCxn id="2050" idx="1"/>
          </p:cNvCxnSpPr>
          <p:nvPr/>
        </p:nvCxnSpPr>
        <p:spPr>
          <a:xfrm flipH="1">
            <a:off x="1868266" y="2408889"/>
            <a:ext cx="2476" cy="300662"/>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99" name="Straight Arrow Connector 298"/>
          <p:cNvCxnSpPr>
            <a:stCxn id="2050" idx="3"/>
            <a:endCxn id="151" idx="0"/>
          </p:cNvCxnSpPr>
          <p:nvPr/>
        </p:nvCxnSpPr>
        <p:spPr>
          <a:xfrm>
            <a:off x="1868266" y="2904050"/>
            <a:ext cx="1035" cy="355754"/>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3" name="Straight Arrow Connector 302"/>
          <p:cNvCxnSpPr>
            <a:stCxn id="151" idx="2"/>
            <a:endCxn id="274" idx="1"/>
          </p:cNvCxnSpPr>
          <p:nvPr/>
        </p:nvCxnSpPr>
        <p:spPr>
          <a:xfrm flipH="1">
            <a:off x="1868266" y="3424420"/>
            <a:ext cx="1035" cy="346357"/>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6" name="Straight Arrow Connector 305"/>
          <p:cNvCxnSpPr>
            <a:stCxn id="274" idx="3"/>
            <a:endCxn id="189" idx="0"/>
          </p:cNvCxnSpPr>
          <p:nvPr/>
        </p:nvCxnSpPr>
        <p:spPr>
          <a:xfrm flipH="1">
            <a:off x="1339641" y="3965276"/>
            <a:ext cx="528625" cy="305025"/>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9" name="Straight Arrow Connector 308"/>
          <p:cNvCxnSpPr>
            <a:stCxn id="276" idx="2"/>
            <a:endCxn id="221" idx="1"/>
          </p:cNvCxnSpPr>
          <p:nvPr/>
        </p:nvCxnSpPr>
        <p:spPr>
          <a:xfrm>
            <a:off x="1870742" y="4000728"/>
            <a:ext cx="581824" cy="233487"/>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521668" y="2111763"/>
            <a:ext cx="540854" cy="333210"/>
            <a:chOff x="3240661" y="1005909"/>
            <a:chExt cx="540854" cy="333210"/>
          </a:xfrm>
        </p:grpSpPr>
        <p:grpSp>
          <p:nvGrpSpPr>
            <p:cNvPr id="20" name="Group 19"/>
            <p:cNvGrpSpPr/>
            <p:nvPr/>
          </p:nvGrpSpPr>
          <p:grpSpPr>
            <a:xfrm>
              <a:off x="3240661" y="1005909"/>
              <a:ext cx="540854" cy="333210"/>
              <a:chOff x="1926169" y="1632181"/>
              <a:chExt cx="540854" cy="333210"/>
            </a:xfrm>
          </p:grpSpPr>
          <p:sp>
            <p:nvSpPr>
              <p:cNvPr id="22" name="Rectangle 2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p:nvGrpSpPr>
            <p:grpSpPr>
              <a:xfrm>
                <a:off x="1989961" y="1665409"/>
                <a:ext cx="413499" cy="266755"/>
                <a:chOff x="1371600" y="2038342"/>
                <a:chExt cx="609600" cy="393263"/>
              </a:xfrm>
            </p:grpSpPr>
            <p:cxnSp>
              <p:nvCxnSpPr>
                <p:cNvPr id="28" name="Straight Connector 2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5" name="Rectangle 2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59" name="Group 58"/>
          <p:cNvGrpSpPr/>
          <p:nvPr/>
        </p:nvGrpSpPr>
        <p:grpSpPr>
          <a:xfrm>
            <a:off x="1060934" y="2111763"/>
            <a:ext cx="540854" cy="333210"/>
            <a:chOff x="3240661" y="1005909"/>
            <a:chExt cx="540854" cy="333210"/>
          </a:xfrm>
        </p:grpSpPr>
        <p:grpSp>
          <p:nvGrpSpPr>
            <p:cNvPr id="60" name="Group 59"/>
            <p:cNvGrpSpPr/>
            <p:nvPr/>
          </p:nvGrpSpPr>
          <p:grpSpPr>
            <a:xfrm>
              <a:off x="3240661" y="1005909"/>
              <a:ext cx="540854" cy="333210"/>
              <a:chOff x="1926169" y="1632181"/>
              <a:chExt cx="540854" cy="333210"/>
            </a:xfrm>
          </p:grpSpPr>
          <p:sp>
            <p:nvSpPr>
              <p:cNvPr id="62" name="Rectangle 6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63"/>
              <p:cNvGrpSpPr/>
              <p:nvPr/>
            </p:nvGrpSpPr>
            <p:grpSpPr>
              <a:xfrm>
                <a:off x="1989961" y="1665409"/>
                <a:ext cx="413499" cy="266755"/>
                <a:chOff x="1371600" y="2038342"/>
                <a:chExt cx="609600" cy="393263"/>
              </a:xfrm>
            </p:grpSpPr>
            <p:cxnSp>
              <p:nvCxnSpPr>
                <p:cNvPr id="68" name="Straight Connector 6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5" name="Rectangle 6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Rectangle 60"/>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77" name="Group 76"/>
          <p:cNvGrpSpPr/>
          <p:nvPr/>
        </p:nvGrpSpPr>
        <p:grpSpPr>
          <a:xfrm>
            <a:off x="1600200" y="2111763"/>
            <a:ext cx="540854" cy="333210"/>
            <a:chOff x="3240661" y="1005909"/>
            <a:chExt cx="540854" cy="333210"/>
          </a:xfrm>
        </p:grpSpPr>
        <p:grpSp>
          <p:nvGrpSpPr>
            <p:cNvPr id="78" name="Group 77"/>
            <p:cNvGrpSpPr/>
            <p:nvPr/>
          </p:nvGrpSpPr>
          <p:grpSpPr>
            <a:xfrm>
              <a:off x="3240661" y="1005909"/>
              <a:ext cx="540854" cy="333210"/>
              <a:chOff x="1926169" y="1632181"/>
              <a:chExt cx="540854" cy="333210"/>
            </a:xfrm>
          </p:grpSpPr>
          <p:sp>
            <p:nvSpPr>
              <p:cNvPr id="80" name="Rectangle 7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p:cNvGrpSpPr/>
              <p:nvPr/>
            </p:nvGrpSpPr>
            <p:grpSpPr>
              <a:xfrm>
                <a:off x="1989961" y="1665409"/>
                <a:ext cx="413499" cy="266755"/>
                <a:chOff x="1371600" y="2038342"/>
                <a:chExt cx="609600" cy="393263"/>
              </a:xfrm>
            </p:grpSpPr>
            <p:cxnSp>
              <p:nvCxnSpPr>
                <p:cNvPr id="86" name="Straight Connector 8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3" name="Rectangle 8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Rectangle 78"/>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95" name="Group 94"/>
          <p:cNvGrpSpPr/>
          <p:nvPr/>
        </p:nvGrpSpPr>
        <p:grpSpPr>
          <a:xfrm>
            <a:off x="2139466" y="2111763"/>
            <a:ext cx="540854" cy="333210"/>
            <a:chOff x="3240661" y="1005909"/>
            <a:chExt cx="540854" cy="333210"/>
          </a:xfrm>
        </p:grpSpPr>
        <p:grpSp>
          <p:nvGrpSpPr>
            <p:cNvPr id="96" name="Group 95"/>
            <p:cNvGrpSpPr/>
            <p:nvPr/>
          </p:nvGrpSpPr>
          <p:grpSpPr>
            <a:xfrm>
              <a:off x="3240661" y="1005909"/>
              <a:ext cx="540854" cy="333210"/>
              <a:chOff x="1926169" y="1632181"/>
              <a:chExt cx="540854" cy="333210"/>
            </a:xfrm>
          </p:grpSpPr>
          <p:sp>
            <p:nvSpPr>
              <p:cNvPr id="98" name="Rectangle 9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p:cNvGrpSpPr/>
              <p:nvPr/>
            </p:nvGrpSpPr>
            <p:grpSpPr>
              <a:xfrm>
                <a:off x="1989961" y="1665409"/>
                <a:ext cx="413499" cy="266755"/>
                <a:chOff x="1371600" y="2038342"/>
                <a:chExt cx="609600" cy="393263"/>
              </a:xfrm>
            </p:grpSpPr>
            <p:cxnSp>
              <p:nvCxnSpPr>
                <p:cNvPr id="104" name="Straight Connector 10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01" name="Rectangle 10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7" name="Rectangle 96"/>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113" name="Group 112"/>
          <p:cNvGrpSpPr/>
          <p:nvPr/>
        </p:nvGrpSpPr>
        <p:grpSpPr>
          <a:xfrm>
            <a:off x="2678732" y="2111763"/>
            <a:ext cx="540854" cy="333210"/>
            <a:chOff x="3240661" y="1005909"/>
            <a:chExt cx="540854" cy="333210"/>
          </a:xfrm>
        </p:grpSpPr>
        <p:grpSp>
          <p:nvGrpSpPr>
            <p:cNvPr id="114" name="Group 113"/>
            <p:cNvGrpSpPr/>
            <p:nvPr/>
          </p:nvGrpSpPr>
          <p:grpSpPr>
            <a:xfrm>
              <a:off x="3240661" y="1005909"/>
              <a:ext cx="540854" cy="333210"/>
              <a:chOff x="1926169" y="1632181"/>
              <a:chExt cx="540854" cy="333210"/>
            </a:xfrm>
          </p:grpSpPr>
          <p:sp>
            <p:nvSpPr>
              <p:cNvPr id="116" name="Rectangle 11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8" name="Group 117"/>
              <p:cNvGrpSpPr/>
              <p:nvPr/>
            </p:nvGrpSpPr>
            <p:grpSpPr>
              <a:xfrm>
                <a:off x="1989961" y="1665409"/>
                <a:ext cx="413499" cy="266755"/>
                <a:chOff x="1371600" y="2038342"/>
                <a:chExt cx="609600" cy="393263"/>
              </a:xfrm>
            </p:grpSpPr>
            <p:cxnSp>
              <p:nvCxnSpPr>
                <p:cNvPr id="122" name="Straight Connector 12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19" name="Rectangle 11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Rectangle 114"/>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cxnSp>
        <p:nvCxnSpPr>
          <p:cNvPr id="313" name="Straight Arrow Connector 312"/>
          <p:cNvCxnSpPr>
            <a:stCxn id="81" idx="2"/>
            <a:endCxn id="153" idx="0"/>
          </p:cNvCxnSpPr>
          <p:nvPr/>
        </p:nvCxnSpPr>
        <p:spPr>
          <a:xfrm>
            <a:off x="1870742" y="2408889"/>
            <a:ext cx="0" cy="800184"/>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16" name="Straight Arrow Connector 315"/>
          <p:cNvCxnSpPr>
            <a:stCxn id="151" idx="2"/>
            <a:endCxn id="207" idx="0"/>
          </p:cNvCxnSpPr>
          <p:nvPr/>
        </p:nvCxnSpPr>
        <p:spPr>
          <a:xfrm>
            <a:off x="1869301" y="3424420"/>
            <a:ext cx="9606" cy="845881"/>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20" name="Straight Arrow Connector 319"/>
          <p:cNvCxnSpPr>
            <a:endCxn id="79" idx="0"/>
          </p:cNvCxnSpPr>
          <p:nvPr/>
        </p:nvCxnSpPr>
        <p:spPr>
          <a:xfrm>
            <a:off x="1863848" y="1314800"/>
            <a:ext cx="5453" cy="883778"/>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25" name="Straight Arrow Connector 324"/>
          <p:cNvCxnSpPr>
            <a:stCxn id="153" idx="2"/>
            <a:endCxn id="221" idx="1"/>
          </p:cNvCxnSpPr>
          <p:nvPr/>
        </p:nvCxnSpPr>
        <p:spPr>
          <a:xfrm>
            <a:off x="1870742" y="3470115"/>
            <a:ext cx="581824" cy="764100"/>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28" name="Straight Arrow Connector 327"/>
          <p:cNvCxnSpPr>
            <a:stCxn id="255" idx="3"/>
            <a:endCxn id="63" idx="0"/>
          </p:cNvCxnSpPr>
          <p:nvPr/>
        </p:nvCxnSpPr>
        <p:spPr>
          <a:xfrm flipH="1">
            <a:off x="1331476" y="1842824"/>
            <a:ext cx="536790" cy="305023"/>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31" name="Straight Arrow Connector 330"/>
          <p:cNvCxnSpPr>
            <a:stCxn id="255" idx="3"/>
            <a:endCxn id="23" idx="0"/>
          </p:cNvCxnSpPr>
          <p:nvPr/>
        </p:nvCxnSpPr>
        <p:spPr>
          <a:xfrm flipH="1">
            <a:off x="792210" y="1842824"/>
            <a:ext cx="1076056" cy="305023"/>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34" name="Straight Arrow Connector 333"/>
          <p:cNvCxnSpPr>
            <a:stCxn id="255" idx="3"/>
            <a:endCxn id="99" idx="0"/>
          </p:cNvCxnSpPr>
          <p:nvPr/>
        </p:nvCxnSpPr>
        <p:spPr>
          <a:xfrm>
            <a:off x="1868266" y="1842824"/>
            <a:ext cx="541742" cy="305023"/>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37" name="Straight Arrow Connector 336"/>
          <p:cNvCxnSpPr>
            <a:stCxn id="255" idx="3"/>
            <a:endCxn id="117" idx="0"/>
          </p:cNvCxnSpPr>
          <p:nvPr/>
        </p:nvCxnSpPr>
        <p:spPr>
          <a:xfrm>
            <a:off x="1868266" y="1842824"/>
            <a:ext cx="1081008" cy="305023"/>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40" name="Straight Arrow Connector 339"/>
          <p:cNvCxnSpPr>
            <a:endCxn id="255" idx="1"/>
          </p:cNvCxnSpPr>
          <p:nvPr/>
        </p:nvCxnSpPr>
        <p:spPr>
          <a:xfrm>
            <a:off x="1866574" y="1212067"/>
            <a:ext cx="1692" cy="436258"/>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43" name="Straight Arrow Connector 342"/>
          <p:cNvCxnSpPr>
            <a:stCxn id="237" idx="2"/>
            <a:endCxn id="135" idx="0"/>
          </p:cNvCxnSpPr>
          <p:nvPr/>
        </p:nvCxnSpPr>
        <p:spPr>
          <a:xfrm flipH="1">
            <a:off x="1331476" y="2939502"/>
            <a:ext cx="539266" cy="269571"/>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46" name="Straight Arrow Connector 345"/>
          <p:cNvCxnSpPr>
            <a:stCxn id="237" idx="2"/>
            <a:endCxn id="171" idx="0"/>
          </p:cNvCxnSpPr>
          <p:nvPr/>
        </p:nvCxnSpPr>
        <p:spPr>
          <a:xfrm>
            <a:off x="1870742" y="2939502"/>
            <a:ext cx="539266" cy="269571"/>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49" name="Straight Arrow Connector 348"/>
          <p:cNvCxnSpPr>
            <a:stCxn id="276" idx="2"/>
            <a:endCxn id="207" idx="0"/>
          </p:cNvCxnSpPr>
          <p:nvPr/>
        </p:nvCxnSpPr>
        <p:spPr>
          <a:xfrm>
            <a:off x="1870742" y="4000728"/>
            <a:ext cx="8165" cy="269573"/>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6553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20"/>
                                        </p:tgtEl>
                                        <p:attrNameLst>
                                          <p:attrName>style.visibility</p:attrName>
                                        </p:attrNameLst>
                                      </p:cBhvr>
                                      <p:to>
                                        <p:strVal val="visible"/>
                                      </p:to>
                                    </p:set>
                                    <p:animEffect transition="in" filter="wipe(up)">
                                      <p:cBhvr>
                                        <p:cTn id="7" dur="500"/>
                                        <p:tgtEl>
                                          <p:spTgt spid="32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13"/>
                                        </p:tgtEl>
                                        <p:attrNameLst>
                                          <p:attrName>style.visibility</p:attrName>
                                        </p:attrNameLst>
                                      </p:cBhvr>
                                      <p:to>
                                        <p:strVal val="visible"/>
                                      </p:to>
                                    </p:set>
                                    <p:animEffect transition="in" filter="wipe(up)">
                                      <p:cBhvr>
                                        <p:cTn id="11" dur="500"/>
                                        <p:tgtEl>
                                          <p:spTgt spid="31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16"/>
                                        </p:tgtEl>
                                        <p:attrNameLst>
                                          <p:attrName>style.visibility</p:attrName>
                                        </p:attrNameLst>
                                      </p:cBhvr>
                                      <p:to>
                                        <p:strVal val="visible"/>
                                      </p:to>
                                    </p:set>
                                    <p:animEffect transition="in" filter="wipe(up)">
                                      <p:cBhvr>
                                        <p:cTn id="15" dur="500"/>
                                        <p:tgtEl>
                                          <p:spTgt spid="316"/>
                                        </p:tgtEl>
                                      </p:cBhvr>
                                    </p:animEffect>
                                  </p:childTnLst>
                                </p:cTn>
                              </p:par>
                              <p:par>
                                <p:cTn id="16" presetID="22" presetClass="entr" presetSubtype="1" fill="hold" nodeType="withEffect">
                                  <p:stCondLst>
                                    <p:cond delay="0"/>
                                  </p:stCondLst>
                                  <p:childTnLst>
                                    <p:set>
                                      <p:cBhvr>
                                        <p:cTn id="17" dur="1" fill="hold">
                                          <p:stCondLst>
                                            <p:cond delay="0"/>
                                          </p:stCondLst>
                                        </p:cTn>
                                        <p:tgtEl>
                                          <p:spTgt spid="325"/>
                                        </p:tgtEl>
                                        <p:attrNameLst>
                                          <p:attrName>style.visibility</p:attrName>
                                        </p:attrNameLst>
                                      </p:cBhvr>
                                      <p:to>
                                        <p:strVal val="visible"/>
                                      </p:to>
                                    </p:set>
                                    <p:animEffect transition="in" filter="wipe(up)">
                                      <p:cBhvr>
                                        <p:cTn id="18" dur="500"/>
                                        <p:tgtEl>
                                          <p:spTgt spid="3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320"/>
                                        </p:tgtEl>
                                      </p:cBhvr>
                                    </p:animEffect>
                                    <p:set>
                                      <p:cBhvr>
                                        <p:cTn id="23" dur="1" fill="hold">
                                          <p:stCondLst>
                                            <p:cond delay="499"/>
                                          </p:stCondLst>
                                        </p:cTn>
                                        <p:tgtEl>
                                          <p:spTgt spid="320"/>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313"/>
                                        </p:tgtEl>
                                      </p:cBhvr>
                                    </p:animEffect>
                                    <p:set>
                                      <p:cBhvr>
                                        <p:cTn id="26" dur="1" fill="hold">
                                          <p:stCondLst>
                                            <p:cond delay="499"/>
                                          </p:stCondLst>
                                        </p:cTn>
                                        <p:tgtEl>
                                          <p:spTgt spid="313"/>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325"/>
                                        </p:tgtEl>
                                      </p:cBhvr>
                                    </p:animEffect>
                                    <p:set>
                                      <p:cBhvr>
                                        <p:cTn id="29" dur="1" fill="hold">
                                          <p:stCondLst>
                                            <p:cond delay="499"/>
                                          </p:stCondLst>
                                        </p:cTn>
                                        <p:tgtEl>
                                          <p:spTgt spid="325"/>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316"/>
                                        </p:tgtEl>
                                      </p:cBhvr>
                                    </p:animEffect>
                                    <p:set>
                                      <p:cBhvr>
                                        <p:cTn id="32" dur="1" fill="hold">
                                          <p:stCondLst>
                                            <p:cond delay="499"/>
                                          </p:stCondLst>
                                        </p:cTn>
                                        <p:tgtEl>
                                          <p:spTgt spid="31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500"/>
                                        <p:tgtEl>
                                          <p:spTgt spid="59"/>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95"/>
                                        </p:tgtEl>
                                        <p:attrNameLst>
                                          <p:attrName>style.visibility</p:attrName>
                                        </p:attrNameLst>
                                      </p:cBhvr>
                                      <p:to>
                                        <p:strVal val="visible"/>
                                      </p:to>
                                    </p:set>
                                    <p:animEffect transition="in" filter="fade">
                                      <p:cBhvr>
                                        <p:cTn id="41" dur="500"/>
                                        <p:tgtEl>
                                          <p:spTgt spid="95"/>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par>
                          <p:cTn id="46" fill="hold">
                            <p:stCondLst>
                              <p:cond delay="1500"/>
                            </p:stCondLst>
                            <p:childTnLst>
                              <p:par>
                                <p:cTn id="47" presetID="10" presetClass="entr" presetSubtype="0" fill="hold" nodeType="afterEffect">
                                  <p:stCondLst>
                                    <p:cond delay="0"/>
                                  </p:stCondLst>
                                  <p:childTnLst>
                                    <p:set>
                                      <p:cBhvr>
                                        <p:cTn id="48" dur="1" fill="hold">
                                          <p:stCondLst>
                                            <p:cond delay="0"/>
                                          </p:stCondLst>
                                        </p:cTn>
                                        <p:tgtEl>
                                          <p:spTgt spid="113"/>
                                        </p:tgtEl>
                                        <p:attrNameLst>
                                          <p:attrName>style.visibility</p:attrName>
                                        </p:attrNameLst>
                                      </p:cBhvr>
                                      <p:to>
                                        <p:strVal val="visible"/>
                                      </p:to>
                                    </p:set>
                                    <p:animEffect transition="in" filter="fade">
                                      <p:cBhvr>
                                        <p:cTn id="49" dur="500"/>
                                        <p:tgtEl>
                                          <p:spTgt spid="11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52"/>
                                        </p:tgtEl>
                                        <p:attrNameLst>
                                          <p:attrName>style.visibility</p:attrName>
                                        </p:attrNameLst>
                                      </p:cBhvr>
                                      <p:to>
                                        <p:strVal val="visible"/>
                                      </p:to>
                                    </p:set>
                                    <p:animEffect transition="in" filter="fade">
                                      <p:cBhvr>
                                        <p:cTn id="54" dur="500"/>
                                        <p:tgtEl>
                                          <p:spTgt spid="252"/>
                                        </p:tgtEl>
                                      </p:cBhvr>
                                    </p:animEffect>
                                  </p:childTnLst>
                                </p:cTn>
                              </p:par>
                            </p:childTnLst>
                          </p:cTn>
                        </p:par>
                        <p:par>
                          <p:cTn id="55" fill="hold">
                            <p:stCondLst>
                              <p:cond delay="500"/>
                            </p:stCondLst>
                            <p:childTnLst>
                              <p:par>
                                <p:cTn id="56" presetID="22" presetClass="entr" presetSubtype="1" fill="hold" nodeType="afterEffect">
                                  <p:stCondLst>
                                    <p:cond delay="0"/>
                                  </p:stCondLst>
                                  <p:childTnLst>
                                    <p:set>
                                      <p:cBhvr>
                                        <p:cTn id="57" dur="1" fill="hold">
                                          <p:stCondLst>
                                            <p:cond delay="0"/>
                                          </p:stCondLst>
                                        </p:cTn>
                                        <p:tgtEl>
                                          <p:spTgt spid="340"/>
                                        </p:tgtEl>
                                        <p:attrNameLst>
                                          <p:attrName>style.visibility</p:attrName>
                                        </p:attrNameLst>
                                      </p:cBhvr>
                                      <p:to>
                                        <p:strVal val="visible"/>
                                      </p:to>
                                    </p:set>
                                    <p:animEffect transition="in" filter="wipe(up)">
                                      <p:cBhvr>
                                        <p:cTn id="58" dur="500"/>
                                        <p:tgtEl>
                                          <p:spTgt spid="340"/>
                                        </p:tgtEl>
                                      </p:cBhvr>
                                    </p:animEffect>
                                  </p:childTnLst>
                                </p:cTn>
                              </p:par>
                              <p:par>
                                <p:cTn id="59" presetID="22" presetClass="entr" presetSubtype="1" fill="hold" nodeType="withEffect">
                                  <p:stCondLst>
                                    <p:cond delay="300"/>
                                  </p:stCondLst>
                                  <p:childTnLst>
                                    <p:set>
                                      <p:cBhvr>
                                        <p:cTn id="60" dur="1" fill="hold">
                                          <p:stCondLst>
                                            <p:cond delay="0"/>
                                          </p:stCondLst>
                                        </p:cTn>
                                        <p:tgtEl>
                                          <p:spTgt spid="328"/>
                                        </p:tgtEl>
                                        <p:attrNameLst>
                                          <p:attrName>style.visibility</p:attrName>
                                        </p:attrNameLst>
                                      </p:cBhvr>
                                      <p:to>
                                        <p:strVal val="visible"/>
                                      </p:to>
                                    </p:set>
                                    <p:animEffect transition="in" filter="wipe(up)">
                                      <p:cBhvr>
                                        <p:cTn id="61" dur="500"/>
                                        <p:tgtEl>
                                          <p:spTgt spid="328"/>
                                        </p:tgtEl>
                                      </p:cBhvr>
                                    </p:animEffect>
                                  </p:childTnLst>
                                </p:cTn>
                              </p:par>
                              <p:par>
                                <p:cTn id="62" presetID="22" presetClass="entr" presetSubtype="1" fill="hold" nodeType="withEffect">
                                  <p:stCondLst>
                                    <p:cond delay="1000"/>
                                  </p:stCondLst>
                                  <p:childTnLst>
                                    <p:set>
                                      <p:cBhvr>
                                        <p:cTn id="63" dur="1" fill="hold">
                                          <p:stCondLst>
                                            <p:cond delay="0"/>
                                          </p:stCondLst>
                                        </p:cTn>
                                        <p:tgtEl>
                                          <p:spTgt spid="331"/>
                                        </p:tgtEl>
                                        <p:attrNameLst>
                                          <p:attrName>style.visibility</p:attrName>
                                        </p:attrNameLst>
                                      </p:cBhvr>
                                      <p:to>
                                        <p:strVal val="visible"/>
                                      </p:to>
                                    </p:set>
                                    <p:animEffect transition="in" filter="wipe(up)">
                                      <p:cBhvr>
                                        <p:cTn id="64" dur="700"/>
                                        <p:tgtEl>
                                          <p:spTgt spid="331"/>
                                        </p:tgtEl>
                                      </p:cBhvr>
                                    </p:animEffect>
                                  </p:childTnLst>
                                </p:cTn>
                              </p:par>
                              <p:par>
                                <p:cTn id="65" presetID="22" presetClass="entr" presetSubtype="1" fill="hold" nodeType="withEffect">
                                  <p:stCondLst>
                                    <p:cond delay="300"/>
                                  </p:stCondLst>
                                  <p:childTnLst>
                                    <p:set>
                                      <p:cBhvr>
                                        <p:cTn id="66" dur="1" fill="hold">
                                          <p:stCondLst>
                                            <p:cond delay="0"/>
                                          </p:stCondLst>
                                        </p:cTn>
                                        <p:tgtEl>
                                          <p:spTgt spid="334"/>
                                        </p:tgtEl>
                                        <p:attrNameLst>
                                          <p:attrName>style.visibility</p:attrName>
                                        </p:attrNameLst>
                                      </p:cBhvr>
                                      <p:to>
                                        <p:strVal val="visible"/>
                                      </p:to>
                                    </p:set>
                                    <p:animEffect transition="in" filter="wipe(up)">
                                      <p:cBhvr>
                                        <p:cTn id="67" dur="500"/>
                                        <p:tgtEl>
                                          <p:spTgt spid="334"/>
                                        </p:tgtEl>
                                      </p:cBhvr>
                                    </p:animEffect>
                                  </p:childTnLst>
                                </p:cTn>
                              </p:par>
                              <p:par>
                                <p:cTn id="68" presetID="22" presetClass="entr" presetSubtype="1" fill="hold" nodeType="withEffect">
                                  <p:stCondLst>
                                    <p:cond delay="400"/>
                                  </p:stCondLst>
                                  <p:childTnLst>
                                    <p:set>
                                      <p:cBhvr>
                                        <p:cTn id="69" dur="1" fill="hold">
                                          <p:stCondLst>
                                            <p:cond delay="0"/>
                                          </p:stCondLst>
                                        </p:cTn>
                                        <p:tgtEl>
                                          <p:spTgt spid="337"/>
                                        </p:tgtEl>
                                        <p:attrNameLst>
                                          <p:attrName>style.visibility</p:attrName>
                                        </p:attrNameLst>
                                      </p:cBhvr>
                                      <p:to>
                                        <p:strVal val="visible"/>
                                      </p:to>
                                    </p:set>
                                    <p:animEffect transition="in" filter="wipe(up)">
                                      <p:cBhvr>
                                        <p:cTn id="70" dur="500"/>
                                        <p:tgtEl>
                                          <p:spTgt spid="337"/>
                                        </p:tgtEl>
                                      </p:cBhvr>
                                    </p:animEffect>
                                  </p:childTnLst>
                                </p:cTn>
                              </p:par>
                              <p:par>
                                <p:cTn id="71" presetID="22" presetClass="entr" presetSubtype="1" fill="hold" nodeType="withEffect">
                                  <p:stCondLst>
                                    <p:cond delay="1000"/>
                                  </p:stCondLst>
                                  <p:childTnLst>
                                    <p:set>
                                      <p:cBhvr>
                                        <p:cTn id="72" dur="1" fill="hold">
                                          <p:stCondLst>
                                            <p:cond delay="0"/>
                                          </p:stCondLst>
                                        </p:cTn>
                                        <p:tgtEl>
                                          <p:spTgt spid="293"/>
                                        </p:tgtEl>
                                        <p:attrNameLst>
                                          <p:attrName>style.visibility</p:attrName>
                                        </p:attrNameLst>
                                      </p:cBhvr>
                                      <p:to>
                                        <p:strVal val="visible"/>
                                      </p:to>
                                    </p:set>
                                    <p:animEffect transition="in" filter="wipe(up)">
                                      <p:cBhvr>
                                        <p:cTn id="73" dur="500"/>
                                        <p:tgtEl>
                                          <p:spTgt spid="293"/>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nodeType="clickEffect">
                                  <p:stCondLst>
                                    <p:cond delay="0"/>
                                  </p:stCondLst>
                                  <p:childTnLst>
                                    <p:animEffect transition="out" filter="fade">
                                      <p:cBhvr>
                                        <p:cTn id="77" dur="500"/>
                                        <p:tgtEl>
                                          <p:spTgt spid="328"/>
                                        </p:tgtEl>
                                      </p:cBhvr>
                                    </p:animEffect>
                                    <p:set>
                                      <p:cBhvr>
                                        <p:cTn id="78" dur="1" fill="hold">
                                          <p:stCondLst>
                                            <p:cond delay="499"/>
                                          </p:stCondLst>
                                        </p:cTn>
                                        <p:tgtEl>
                                          <p:spTgt spid="328"/>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331"/>
                                        </p:tgtEl>
                                      </p:cBhvr>
                                    </p:animEffect>
                                    <p:set>
                                      <p:cBhvr>
                                        <p:cTn id="81" dur="1" fill="hold">
                                          <p:stCondLst>
                                            <p:cond delay="499"/>
                                          </p:stCondLst>
                                        </p:cTn>
                                        <p:tgtEl>
                                          <p:spTgt spid="331"/>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334"/>
                                        </p:tgtEl>
                                      </p:cBhvr>
                                    </p:animEffect>
                                    <p:set>
                                      <p:cBhvr>
                                        <p:cTn id="84" dur="1" fill="hold">
                                          <p:stCondLst>
                                            <p:cond delay="499"/>
                                          </p:stCondLst>
                                        </p:cTn>
                                        <p:tgtEl>
                                          <p:spTgt spid="334"/>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337"/>
                                        </p:tgtEl>
                                      </p:cBhvr>
                                    </p:animEffect>
                                    <p:set>
                                      <p:cBhvr>
                                        <p:cTn id="87" dur="1" fill="hold">
                                          <p:stCondLst>
                                            <p:cond delay="499"/>
                                          </p:stCondLst>
                                        </p:cTn>
                                        <p:tgtEl>
                                          <p:spTgt spid="337"/>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500"/>
                                        <p:tgtEl>
                                          <p:spTgt spid="293"/>
                                        </p:tgtEl>
                                      </p:cBhvr>
                                    </p:animEffect>
                                    <p:set>
                                      <p:cBhvr>
                                        <p:cTn id="90" dur="1" fill="hold">
                                          <p:stCondLst>
                                            <p:cond delay="499"/>
                                          </p:stCondLst>
                                        </p:cTn>
                                        <p:tgtEl>
                                          <p:spTgt spid="293"/>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31"/>
                                        </p:tgtEl>
                                        <p:attrNameLst>
                                          <p:attrName>style.visibility</p:attrName>
                                        </p:attrNameLst>
                                      </p:cBhvr>
                                      <p:to>
                                        <p:strVal val="visible"/>
                                      </p:to>
                                    </p:set>
                                    <p:animEffect transition="in" filter="fade">
                                      <p:cBhvr>
                                        <p:cTn id="95" dur="500"/>
                                        <p:tgtEl>
                                          <p:spTgt spid="131"/>
                                        </p:tgtEl>
                                      </p:cBhvr>
                                    </p:animEffect>
                                  </p:childTnLst>
                                </p:cTn>
                              </p:par>
                            </p:childTnLst>
                          </p:cTn>
                        </p:par>
                        <p:par>
                          <p:cTn id="96" fill="hold">
                            <p:stCondLst>
                              <p:cond delay="500"/>
                            </p:stCondLst>
                            <p:childTnLst>
                              <p:par>
                                <p:cTn id="97" presetID="10" presetClass="entr" presetSubtype="0" fill="hold" nodeType="afterEffect">
                                  <p:stCondLst>
                                    <p:cond delay="0"/>
                                  </p:stCondLst>
                                  <p:childTnLst>
                                    <p:set>
                                      <p:cBhvr>
                                        <p:cTn id="98" dur="1" fill="hold">
                                          <p:stCondLst>
                                            <p:cond delay="0"/>
                                          </p:stCondLst>
                                        </p:cTn>
                                        <p:tgtEl>
                                          <p:spTgt spid="167"/>
                                        </p:tgtEl>
                                        <p:attrNameLst>
                                          <p:attrName>style.visibility</p:attrName>
                                        </p:attrNameLst>
                                      </p:cBhvr>
                                      <p:to>
                                        <p:strVal val="visible"/>
                                      </p:to>
                                    </p:set>
                                    <p:animEffect transition="in" filter="fade">
                                      <p:cBhvr>
                                        <p:cTn id="99" dur="500"/>
                                        <p:tgtEl>
                                          <p:spTgt spid="167"/>
                                        </p:tgtEl>
                                      </p:cBhvr>
                                    </p:animEffect>
                                  </p:childTnLst>
                                </p:cTn>
                              </p:par>
                            </p:childTnLst>
                          </p:cTn>
                        </p:par>
                        <p:par>
                          <p:cTn id="100" fill="hold">
                            <p:stCondLst>
                              <p:cond delay="1000"/>
                            </p:stCondLst>
                            <p:childTnLst>
                              <p:par>
                                <p:cTn id="101" presetID="10" presetClass="entr" presetSubtype="0" fill="hold" nodeType="afterEffect">
                                  <p:stCondLst>
                                    <p:cond delay="0"/>
                                  </p:stCondLst>
                                  <p:childTnLst>
                                    <p:set>
                                      <p:cBhvr>
                                        <p:cTn id="102" dur="1" fill="hold">
                                          <p:stCondLst>
                                            <p:cond delay="0"/>
                                          </p:stCondLst>
                                        </p:cTn>
                                        <p:tgtEl>
                                          <p:spTgt spid="230"/>
                                        </p:tgtEl>
                                        <p:attrNameLst>
                                          <p:attrName>style.visibility</p:attrName>
                                        </p:attrNameLst>
                                      </p:cBhvr>
                                      <p:to>
                                        <p:strVal val="visible"/>
                                      </p:to>
                                    </p:set>
                                    <p:animEffect transition="in" filter="fade">
                                      <p:cBhvr>
                                        <p:cTn id="103" dur="500"/>
                                        <p:tgtEl>
                                          <p:spTgt spid="230"/>
                                        </p:tgtEl>
                                      </p:cBhvr>
                                    </p:animEffect>
                                  </p:childTnLst>
                                </p:cTn>
                              </p:par>
                            </p:childTnLst>
                          </p:cTn>
                        </p:par>
                        <p:par>
                          <p:cTn id="104" fill="hold">
                            <p:stCondLst>
                              <p:cond delay="1500"/>
                            </p:stCondLst>
                            <p:childTnLst>
                              <p:par>
                                <p:cTn id="105" presetID="22" presetClass="entr" presetSubtype="1" fill="hold" nodeType="afterEffect">
                                  <p:stCondLst>
                                    <p:cond delay="0"/>
                                  </p:stCondLst>
                                  <p:childTnLst>
                                    <p:set>
                                      <p:cBhvr>
                                        <p:cTn id="106" dur="1" fill="hold">
                                          <p:stCondLst>
                                            <p:cond delay="0"/>
                                          </p:stCondLst>
                                        </p:cTn>
                                        <p:tgtEl>
                                          <p:spTgt spid="296"/>
                                        </p:tgtEl>
                                        <p:attrNameLst>
                                          <p:attrName>style.visibility</p:attrName>
                                        </p:attrNameLst>
                                      </p:cBhvr>
                                      <p:to>
                                        <p:strVal val="visible"/>
                                      </p:to>
                                    </p:set>
                                    <p:animEffect transition="in" filter="wipe(up)">
                                      <p:cBhvr>
                                        <p:cTn id="107" dur="500"/>
                                        <p:tgtEl>
                                          <p:spTgt spid="296"/>
                                        </p:tgtEl>
                                      </p:cBhvr>
                                    </p:animEffect>
                                  </p:childTnLst>
                                </p:cTn>
                              </p:par>
                              <p:par>
                                <p:cTn id="108" presetID="22" presetClass="entr" presetSubtype="1" fill="hold" nodeType="withEffect">
                                  <p:stCondLst>
                                    <p:cond delay="300"/>
                                  </p:stCondLst>
                                  <p:childTnLst>
                                    <p:set>
                                      <p:cBhvr>
                                        <p:cTn id="109" dur="1" fill="hold">
                                          <p:stCondLst>
                                            <p:cond delay="0"/>
                                          </p:stCondLst>
                                        </p:cTn>
                                        <p:tgtEl>
                                          <p:spTgt spid="346"/>
                                        </p:tgtEl>
                                        <p:attrNameLst>
                                          <p:attrName>style.visibility</p:attrName>
                                        </p:attrNameLst>
                                      </p:cBhvr>
                                      <p:to>
                                        <p:strVal val="visible"/>
                                      </p:to>
                                    </p:set>
                                    <p:animEffect transition="in" filter="wipe(up)">
                                      <p:cBhvr>
                                        <p:cTn id="110" dur="500"/>
                                        <p:tgtEl>
                                          <p:spTgt spid="346"/>
                                        </p:tgtEl>
                                      </p:cBhvr>
                                    </p:animEffect>
                                  </p:childTnLst>
                                </p:cTn>
                              </p:par>
                              <p:par>
                                <p:cTn id="111" presetID="22" presetClass="entr" presetSubtype="1" fill="hold" nodeType="withEffect">
                                  <p:stCondLst>
                                    <p:cond delay="200"/>
                                  </p:stCondLst>
                                  <p:childTnLst>
                                    <p:set>
                                      <p:cBhvr>
                                        <p:cTn id="112" dur="1" fill="hold">
                                          <p:stCondLst>
                                            <p:cond delay="0"/>
                                          </p:stCondLst>
                                        </p:cTn>
                                        <p:tgtEl>
                                          <p:spTgt spid="343"/>
                                        </p:tgtEl>
                                        <p:attrNameLst>
                                          <p:attrName>style.visibility</p:attrName>
                                        </p:attrNameLst>
                                      </p:cBhvr>
                                      <p:to>
                                        <p:strVal val="visible"/>
                                      </p:to>
                                    </p:set>
                                    <p:animEffect transition="in" filter="wipe(up)">
                                      <p:cBhvr>
                                        <p:cTn id="113" dur="500"/>
                                        <p:tgtEl>
                                          <p:spTgt spid="343"/>
                                        </p:tgtEl>
                                      </p:cBhvr>
                                    </p:animEffect>
                                  </p:childTnLst>
                                </p:cTn>
                              </p:par>
                              <p:par>
                                <p:cTn id="114" presetID="22" presetClass="entr" presetSubtype="1" fill="hold" nodeType="withEffect">
                                  <p:stCondLst>
                                    <p:cond delay="800"/>
                                  </p:stCondLst>
                                  <p:childTnLst>
                                    <p:set>
                                      <p:cBhvr>
                                        <p:cTn id="115" dur="1" fill="hold">
                                          <p:stCondLst>
                                            <p:cond delay="0"/>
                                          </p:stCondLst>
                                        </p:cTn>
                                        <p:tgtEl>
                                          <p:spTgt spid="299"/>
                                        </p:tgtEl>
                                        <p:attrNameLst>
                                          <p:attrName>style.visibility</p:attrName>
                                        </p:attrNameLst>
                                      </p:cBhvr>
                                      <p:to>
                                        <p:strVal val="visible"/>
                                      </p:to>
                                    </p:set>
                                    <p:animEffect transition="in" filter="wipe(up)">
                                      <p:cBhvr>
                                        <p:cTn id="116" dur="500"/>
                                        <p:tgtEl>
                                          <p:spTgt spid="299"/>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xit" presetSubtype="0" fill="hold" nodeType="clickEffect">
                                  <p:stCondLst>
                                    <p:cond delay="0"/>
                                  </p:stCondLst>
                                  <p:childTnLst>
                                    <p:animEffect transition="out" filter="fade">
                                      <p:cBhvr>
                                        <p:cTn id="120" dur="500"/>
                                        <p:tgtEl>
                                          <p:spTgt spid="296"/>
                                        </p:tgtEl>
                                      </p:cBhvr>
                                    </p:animEffect>
                                    <p:set>
                                      <p:cBhvr>
                                        <p:cTn id="121" dur="1" fill="hold">
                                          <p:stCondLst>
                                            <p:cond delay="499"/>
                                          </p:stCondLst>
                                        </p:cTn>
                                        <p:tgtEl>
                                          <p:spTgt spid="296"/>
                                        </p:tgtEl>
                                        <p:attrNameLst>
                                          <p:attrName>style.visibility</p:attrName>
                                        </p:attrNameLst>
                                      </p:cBhvr>
                                      <p:to>
                                        <p:strVal val="hidden"/>
                                      </p:to>
                                    </p:set>
                                  </p:childTnLst>
                                </p:cTn>
                              </p:par>
                            </p:childTnLst>
                          </p:cTn>
                        </p:par>
                        <p:par>
                          <p:cTn id="122" fill="hold">
                            <p:stCondLst>
                              <p:cond delay="500"/>
                            </p:stCondLst>
                            <p:childTnLst>
                              <p:par>
                                <p:cTn id="123" presetID="10" presetClass="exit" presetSubtype="0" fill="hold" nodeType="afterEffect">
                                  <p:stCondLst>
                                    <p:cond delay="0"/>
                                  </p:stCondLst>
                                  <p:childTnLst>
                                    <p:animEffect transition="out" filter="fade">
                                      <p:cBhvr>
                                        <p:cTn id="124" dur="500"/>
                                        <p:tgtEl>
                                          <p:spTgt spid="299"/>
                                        </p:tgtEl>
                                      </p:cBhvr>
                                    </p:animEffect>
                                    <p:set>
                                      <p:cBhvr>
                                        <p:cTn id="125" dur="1" fill="hold">
                                          <p:stCondLst>
                                            <p:cond delay="499"/>
                                          </p:stCondLst>
                                        </p:cTn>
                                        <p:tgtEl>
                                          <p:spTgt spid="299"/>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500"/>
                                        <p:tgtEl>
                                          <p:spTgt spid="346"/>
                                        </p:tgtEl>
                                      </p:cBhvr>
                                    </p:animEffect>
                                    <p:set>
                                      <p:cBhvr>
                                        <p:cTn id="128" dur="1" fill="hold">
                                          <p:stCondLst>
                                            <p:cond delay="499"/>
                                          </p:stCondLst>
                                        </p:cTn>
                                        <p:tgtEl>
                                          <p:spTgt spid="346"/>
                                        </p:tgtEl>
                                        <p:attrNameLst>
                                          <p:attrName>style.visibility</p:attrName>
                                        </p:attrNameLst>
                                      </p:cBhvr>
                                      <p:to>
                                        <p:strVal val="hidden"/>
                                      </p:to>
                                    </p:set>
                                  </p:childTnLst>
                                </p:cTn>
                              </p:par>
                              <p:par>
                                <p:cTn id="129" presetID="10" presetClass="exit" presetSubtype="0" fill="hold" nodeType="withEffect">
                                  <p:stCondLst>
                                    <p:cond delay="0"/>
                                  </p:stCondLst>
                                  <p:childTnLst>
                                    <p:animEffect transition="out" filter="fade">
                                      <p:cBhvr>
                                        <p:cTn id="130" dur="500"/>
                                        <p:tgtEl>
                                          <p:spTgt spid="343"/>
                                        </p:tgtEl>
                                      </p:cBhvr>
                                    </p:animEffect>
                                    <p:set>
                                      <p:cBhvr>
                                        <p:cTn id="131" dur="1" fill="hold">
                                          <p:stCondLst>
                                            <p:cond delay="499"/>
                                          </p:stCondLst>
                                        </p:cTn>
                                        <p:tgtEl>
                                          <p:spTgt spid="343"/>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85"/>
                                        </p:tgtEl>
                                        <p:attrNameLst>
                                          <p:attrName>style.visibility</p:attrName>
                                        </p:attrNameLst>
                                      </p:cBhvr>
                                      <p:to>
                                        <p:strVal val="visible"/>
                                      </p:to>
                                    </p:set>
                                    <p:animEffect transition="in" filter="fade">
                                      <p:cBhvr>
                                        <p:cTn id="136" dur="500"/>
                                        <p:tgtEl>
                                          <p:spTgt spid="185"/>
                                        </p:tgtEl>
                                      </p:cBhvr>
                                    </p:animEffect>
                                  </p:childTnLst>
                                </p:cTn>
                              </p:par>
                            </p:childTnLst>
                          </p:cTn>
                        </p:par>
                        <p:par>
                          <p:cTn id="137" fill="hold">
                            <p:stCondLst>
                              <p:cond delay="500"/>
                            </p:stCondLst>
                            <p:childTnLst>
                              <p:par>
                                <p:cTn id="138" presetID="10" presetClass="entr" presetSubtype="0" fill="hold" nodeType="afterEffect">
                                  <p:stCondLst>
                                    <p:cond delay="0"/>
                                  </p:stCondLst>
                                  <p:childTnLst>
                                    <p:set>
                                      <p:cBhvr>
                                        <p:cTn id="139" dur="1" fill="hold">
                                          <p:stCondLst>
                                            <p:cond delay="0"/>
                                          </p:stCondLst>
                                        </p:cTn>
                                        <p:tgtEl>
                                          <p:spTgt spid="271"/>
                                        </p:tgtEl>
                                        <p:attrNameLst>
                                          <p:attrName>style.visibility</p:attrName>
                                        </p:attrNameLst>
                                      </p:cBhvr>
                                      <p:to>
                                        <p:strVal val="visible"/>
                                      </p:to>
                                    </p:set>
                                    <p:animEffect transition="in" filter="fade">
                                      <p:cBhvr>
                                        <p:cTn id="140" dur="500"/>
                                        <p:tgtEl>
                                          <p:spTgt spid="271"/>
                                        </p:tgtEl>
                                      </p:cBhvr>
                                    </p:animEffect>
                                  </p:childTnLst>
                                </p:cTn>
                              </p:par>
                            </p:childTnLst>
                          </p:cTn>
                        </p:par>
                        <p:par>
                          <p:cTn id="141" fill="hold">
                            <p:stCondLst>
                              <p:cond delay="1000"/>
                            </p:stCondLst>
                            <p:childTnLst>
                              <p:par>
                                <p:cTn id="142" presetID="22" presetClass="entr" presetSubtype="1" fill="hold" nodeType="afterEffect">
                                  <p:stCondLst>
                                    <p:cond delay="0"/>
                                  </p:stCondLst>
                                  <p:childTnLst>
                                    <p:set>
                                      <p:cBhvr>
                                        <p:cTn id="143" dur="1" fill="hold">
                                          <p:stCondLst>
                                            <p:cond delay="0"/>
                                          </p:stCondLst>
                                        </p:cTn>
                                        <p:tgtEl>
                                          <p:spTgt spid="303"/>
                                        </p:tgtEl>
                                        <p:attrNameLst>
                                          <p:attrName>style.visibility</p:attrName>
                                        </p:attrNameLst>
                                      </p:cBhvr>
                                      <p:to>
                                        <p:strVal val="visible"/>
                                      </p:to>
                                    </p:set>
                                    <p:animEffect transition="in" filter="wipe(up)">
                                      <p:cBhvr>
                                        <p:cTn id="144" dur="500"/>
                                        <p:tgtEl>
                                          <p:spTgt spid="303"/>
                                        </p:tgtEl>
                                      </p:cBhvr>
                                    </p:animEffect>
                                  </p:childTnLst>
                                </p:cTn>
                              </p:par>
                            </p:childTnLst>
                          </p:cTn>
                        </p:par>
                        <p:par>
                          <p:cTn id="145" fill="hold">
                            <p:stCondLst>
                              <p:cond delay="1500"/>
                            </p:stCondLst>
                            <p:childTnLst>
                              <p:par>
                                <p:cTn id="146" presetID="22" presetClass="entr" presetSubtype="1" fill="hold" nodeType="afterEffect">
                                  <p:stCondLst>
                                    <p:cond delay="0"/>
                                  </p:stCondLst>
                                  <p:childTnLst>
                                    <p:set>
                                      <p:cBhvr>
                                        <p:cTn id="147" dur="1" fill="hold">
                                          <p:stCondLst>
                                            <p:cond delay="0"/>
                                          </p:stCondLst>
                                        </p:cTn>
                                        <p:tgtEl>
                                          <p:spTgt spid="306"/>
                                        </p:tgtEl>
                                        <p:attrNameLst>
                                          <p:attrName>style.visibility</p:attrName>
                                        </p:attrNameLst>
                                      </p:cBhvr>
                                      <p:to>
                                        <p:strVal val="visible"/>
                                      </p:to>
                                    </p:set>
                                    <p:animEffect transition="in" filter="wipe(up)">
                                      <p:cBhvr>
                                        <p:cTn id="148" dur="500"/>
                                        <p:tgtEl>
                                          <p:spTgt spid="306"/>
                                        </p:tgtEl>
                                      </p:cBhvr>
                                    </p:animEffect>
                                  </p:childTnLst>
                                </p:cTn>
                              </p:par>
                            </p:childTnLst>
                          </p:cTn>
                        </p:par>
                        <p:par>
                          <p:cTn id="149" fill="hold">
                            <p:stCondLst>
                              <p:cond delay="2000"/>
                            </p:stCondLst>
                            <p:childTnLst>
                              <p:par>
                                <p:cTn id="150" presetID="22" presetClass="entr" presetSubtype="1" fill="hold" nodeType="afterEffect">
                                  <p:stCondLst>
                                    <p:cond delay="0"/>
                                  </p:stCondLst>
                                  <p:childTnLst>
                                    <p:set>
                                      <p:cBhvr>
                                        <p:cTn id="151" dur="1" fill="hold">
                                          <p:stCondLst>
                                            <p:cond delay="0"/>
                                          </p:stCondLst>
                                        </p:cTn>
                                        <p:tgtEl>
                                          <p:spTgt spid="349"/>
                                        </p:tgtEl>
                                        <p:attrNameLst>
                                          <p:attrName>style.visibility</p:attrName>
                                        </p:attrNameLst>
                                      </p:cBhvr>
                                      <p:to>
                                        <p:strVal val="visible"/>
                                      </p:to>
                                    </p:set>
                                    <p:animEffect transition="in" filter="wipe(up)">
                                      <p:cBhvr>
                                        <p:cTn id="152" dur="500"/>
                                        <p:tgtEl>
                                          <p:spTgt spid="349"/>
                                        </p:tgtEl>
                                      </p:cBhvr>
                                    </p:animEffect>
                                  </p:childTnLst>
                                </p:cTn>
                              </p:par>
                              <p:par>
                                <p:cTn id="153" presetID="22" presetClass="entr" presetSubtype="1" fill="hold" nodeType="withEffect">
                                  <p:stCondLst>
                                    <p:cond delay="0"/>
                                  </p:stCondLst>
                                  <p:childTnLst>
                                    <p:set>
                                      <p:cBhvr>
                                        <p:cTn id="154" dur="1" fill="hold">
                                          <p:stCondLst>
                                            <p:cond delay="0"/>
                                          </p:stCondLst>
                                        </p:cTn>
                                        <p:tgtEl>
                                          <p:spTgt spid="309"/>
                                        </p:tgtEl>
                                        <p:attrNameLst>
                                          <p:attrName>style.visibility</p:attrName>
                                        </p:attrNameLst>
                                      </p:cBhvr>
                                      <p:to>
                                        <p:strVal val="visible"/>
                                      </p:to>
                                    </p:set>
                                    <p:animEffect transition="in" filter="wipe(up)">
                                      <p:cBhvr>
                                        <p:cTn id="155" dur="500"/>
                                        <p:tgtEl>
                                          <p:spTgt spid="309"/>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xit" presetSubtype="0" fill="hold" nodeType="clickEffect">
                                  <p:stCondLst>
                                    <p:cond delay="0"/>
                                  </p:stCondLst>
                                  <p:childTnLst>
                                    <p:animEffect transition="out" filter="fade">
                                      <p:cBhvr>
                                        <p:cTn id="159" dur="500"/>
                                        <p:tgtEl>
                                          <p:spTgt spid="349"/>
                                        </p:tgtEl>
                                      </p:cBhvr>
                                    </p:animEffect>
                                    <p:set>
                                      <p:cBhvr>
                                        <p:cTn id="160" dur="1" fill="hold">
                                          <p:stCondLst>
                                            <p:cond delay="499"/>
                                          </p:stCondLst>
                                        </p:cTn>
                                        <p:tgtEl>
                                          <p:spTgt spid="349"/>
                                        </p:tgtEl>
                                        <p:attrNameLst>
                                          <p:attrName>style.visibility</p:attrName>
                                        </p:attrNameLst>
                                      </p:cBhvr>
                                      <p:to>
                                        <p:strVal val="hidden"/>
                                      </p:to>
                                    </p:set>
                                  </p:childTnLst>
                                </p:cTn>
                              </p:par>
                              <p:par>
                                <p:cTn id="161" presetID="10" presetClass="exit" presetSubtype="0" fill="hold" nodeType="withEffect">
                                  <p:stCondLst>
                                    <p:cond delay="0"/>
                                  </p:stCondLst>
                                  <p:childTnLst>
                                    <p:animEffect transition="out" filter="fade">
                                      <p:cBhvr>
                                        <p:cTn id="162" dur="500"/>
                                        <p:tgtEl>
                                          <p:spTgt spid="306"/>
                                        </p:tgtEl>
                                      </p:cBhvr>
                                    </p:animEffect>
                                    <p:set>
                                      <p:cBhvr>
                                        <p:cTn id="163" dur="1" fill="hold">
                                          <p:stCondLst>
                                            <p:cond delay="499"/>
                                          </p:stCondLst>
                                        </p:cTn>
                                        <p:tgtEl>
                                          <p:spTgt spid="306"/>
                                        </p:tgtEl>
                                        <p:attrNameLst>
                                          <p:attrName>style.visibility</p:attrName>
                                        </p:attrNameLst>
                                      </p:cBhvr>
                                      <p:to>
                                        <p:strVal val="hidden"/>
                                      </p:to>
                                    </p:set>
                                  </p:childTnLst>
                                </p:cTn>
                              </p:par>
                              <p:par>
                                <p:cTn id="164" presetID="10" presetClass="exit" presetSubtype="0" fill="hold" nodeType="withEffect">
                                  <p:stCondLst>
                                    <p:cond delay="0"/>
                                  </p:stCondLst>
                                  <p:childTnLst>
                                    <p:animEffect transition="out" filter="fade">
                                      <p:cBhvr>
                                        <p:cTn id="165" dur="500"/>
                                        <p:tgtEl>
                                          <p:spTgt spid="309"/>
                                        </p:tgtEl>
                                      </p:cBhvr>
                                    </p:animEffect>
                                    <p:set>
                                      <p:cBhvr>
                                        <p:cTn id="166" dur="1" fill="hold">
                                          <p:stCondLst>
                                            <p:cond delay="499"/>
                                          </p:stCondLst>
                                        </p:cTn>
                                        <p:tgtEl>
                                          <p:spTgt spid="309"/>
                                        </p:tgtEl>
                                        <p:attrNameLst>
                                          <p:attrName>style.visibility</p:attrName>
                                        </p:attrNameLst>
                                      </p:cBhvr>
                                      <p:to>
                                        <p:strVal val="hidden"/>
                                      </p:to>
                                    </p:set>
                                  </p:childTnLst>
                                </p:cTn>
                              </p:par>
                              <p:par>
                                <p:cTn id="167" presetID="10" presetClass="exit" presetSubtype="0" fill="hold" nodeType="withEffect">
                                  <p:stCondLst>
                                    <p:cond delay="0"/>
                                  </p:stCondLst>
                                  <p:childTnLst>
                                    <p:animEffect transition="out" filter="fade">
                                      <p:cBhvr>
                                        <p:cTn id="168" dur="500"/>
                                        <p:tgtEl>
                                          <p:spTgt spid="340"/>
                                        </p:tgtEl>
                                      </p:cBhvr>
                                    </p:animEffect>
                                    <p:set>
                                      <p:cBhvr>
                                        <p:cTn id="169" dur="1" fill="hold">
                                          <p:stCondLst>
                                            <p:cond delay="499"/>
                                          </p:stCondLst>
                                        </p:cTn>
                                        <p:tgtEl>
                                          <p:spTgt spid="340"/>
                                        </p:tgtEl>
                                        <p:attrNameLst>
                                          <p:attrName>style.visibility</p:attrName>
                                        </p:attrNameLst>
                                      </p:cBhvr>
                                      <p:to>
                                        <p:strVal val="hidden"/>
                                      </p:to>
                                    </p:set>
                                  </p:childTnLst>
                                </p:cTn>
                              </p:par>
                              <p:par>
                                <p:cTn id="170" presetID="10" presetClass="exit" presetSubtype="0" fill="hold" nodeType="withEffect">
                                  <p:stCondLst>
                                    <p:cond delay="0"/>
                                  </p:stCondLst>
                                  <p:childTnLst>
                                    <p:animEffect transition="out" filter="fade">
                                      <p:cBhvr>
                                        <p:cTn id="171" dur="500"/>
                                        <p:tgtEl>
                                          <p:spTgt spid="303"/>
                                        </p:tgtEl>
                                      </p:cBhvr>
                                    </p:animEffect>
                                    <p:set>
                                      <p:cBhvr>
                                        <p:cTn id="172" dur="1" fill="hold">
                                          <p:stCondLst>
                                            <p:cond delay="499"/>
                                          </p:stCondLst>
                                        </p:cTn>
                                        <p:tgtEl>
                                          <p:spTgt spid="3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Balancing &amp; Fault Tolerance</a:t>
            </a:r>
          </a:p>
        </p:txBody>
      </p:sp>
      <p:sp>
        <p:nvSpPr>
          <p:cNvPr id="221" name="Can 220"/>
          <p:cNvSpPr/>
          <p:nvPr/>
        </p:nvSpPr>
        <p:spPr>
          <a:xfrm>
            <a:off x="4322670" y="4705350"/>
            <a:ext cx="325530" cy="368629"/>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1" name="Group 390"/>
          <p:cNvGrpSpPr/>
          <p:nvPr/>
        </p:nvGrpSpPr>
        <p:grpSpPr>
          <a:xfrm>
            <a:off x="3282076" y="1885950"/>
            <a:ext cx="2642871" cy="2314547"/>
            <a:chOff x="4156030" y="3448050"/>
            <a:chExt cx="2566671" cy="2250456"/>
          </a:xfrm>
        </p:grpSpPr>
        <p:sp>
          <p:nvSpPr>
            <p:cNvPr id="392" name="Rectangle 391"/>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3" name="Flowchart: Alternate Process 392"/>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DOCKER_HOST</a:t>
              </a:r>
            </a:p>
          </p:txBody>
        </p:sp>
      </p:grpSp>
      <p:grpSp>
        <p:nvGrpSpPr>
          <p:cNvPr id="394" name="Group 393"/>
          <p:cNvGrpSpPr/>
          <p:nvPr/>
        </p:nvGrpSpPr>
        <p:grpSpPr>
          <a:xfrm>
            <a:off x="4684592" y="2371294"/>
            <a:ext cx="1135637" cy="1696328"/>
            <a:chOff x="7441366" y="1793260"/>
            <a:chExt cx="1135637" cy="1696328"/>
          </a:xfrm>
        </p:grpSpPr>
        <p:sp>
          <p:nvSpPr>
            <p:cNvPr id="395" name="Rectangle 394"/>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Flowchart: Alternate Process 395"/>
            <p:cNvSpPr/>
            <p:nvPr/>
          </p:nvSpPr>
          <p:spPr>
            <a:xfrm>
              <a:off x="7441366" y="1793260"/>
              <a:ext cx="968381"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Image Cache</a:t>
              </a:r>
            </a:p>
          </p:txBody>
        </p:sp>
      </p:grpSp>
      <p:grpSp>
        <p:nvGrpSpPr>
          <p:cNvPr id="397" name="Group 396"/>
          <p:cNvGrpSpPr/>
          <p:nvPr/>
        </p:nvGrpSpPr>
        <p:grpSpPr>
          <a:xfrm>
            <a:off x="3415517" y="2371294"/>
            <a:ext cx="1135636" cy="1696328"/>
            <a:chOff x="6172291" y="1793260"/>
            <a:chExt cx="1135636" cy="1696328"/>
          </a:xfrm>
        </p:grpSpPr>
        <p:sp>
          <p:nvSpPr>
            <p:cNvPr id="398" name="Rectangle 397"/>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Flowchart: Alternate Process 398"/>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Containers</a:t>
              </a:r>
            </a:p>
          </p:txBody>
        </p:sp>
      </p:grpSp>
      <p:sp>
        <p:nvSpPr>
          <p:cNvPr id="400" name="Rectangle 399"/>
          <p:cNvSpPr/>
          <p:nvPr/>
        </p:nvSpPr>
        <p:spPr>
          <a:xfrm>
            <a:off x="3410346" y="2158577"/>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Docker daemon</a:t>
            </a:r>
          </a:p>
        </p:txBody>
      </p:sp>
      <p:pic>
        <p:nvPicPr>
          <p:cNvPr id="401" name="Picture 4" descr="http://www.mi2.hr/wp-content/uploads/2015/10/docke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49098"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nvGrpSpPr>
          <p:cNvPr id="402" name="Group 401"/>
          <p:cNvGrpSpPr/>
          <p:nvPr/>
        </p:nvGrpSpPr>
        <p:grpSpPr>
          <a:xfrm>
            <a:off x="3437492" y="3945686"/>
            <a:ext cx="540854" cy="333210"/>
            <a:chOff x="3240661" y="1005909"/>
            <a:chExt cx="540854" cy="333210"/>
          </a:xfrm>
        </p:grpSpPr>
        <p:grpSp>
          <p:nvGrpSpPr>
            <p:cNvPr id="403" name="Group 402"/>
            <p:cNvGrpSpPr/>
            <p:nvPr/>
          </p:nvGrpSpPr>
          <p:grpSpPr>
            <a:xfrm>
              <a:off x="3240661" y="1005909"/>
              <a:ext cx="540854" cy="333210"/>
              <a:chOff x="1926169" y="1632181"/>
              <a:chExt cx="540854" cy="333210"/>
            </a:xfrm>
          </p:grpSpPr>
          <p:sp>
            <p:nvSpPr>
              <p:cNvPr id="405" name="Rectangle 404"/>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Rectangle 405"/>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7" name="Group 406"/>
              <p:cNvGrpSpPr/>
              <p:nvPr/>
            </p:nvGrpSpPr>
            <p:grpSpPr>
              <a:xfrm>
                <a:off x="1989961" y="1665409"/>
                <a:ext cx="413499" cy="266755"/>
                <a:chOff x="1371600" y="2038342"/>
                <a:chExt cx="609600" cy="393263"/>
              </a:xfrm>
            </p:grpSpPr>
            <p:cxnSp>
              <p:nvCxnSpPr>
                <p:cNvPr id="411" name="Straight Connector 410"/>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08" name="Rectangle 407"/>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Rectangle 408"/>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Rectangle 409"/>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4" name="Rectangle 403"/>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bg1"/>
                  </a:solidFill>
                </a:rPr>
                <a:t>API</a:t>
              </a:r>
            </a:p>
          </p:txBody>
        </p:sp>
      </p:grpSp>
      <p:grpSp>
        <p:nvGrpSpPr>
          <p:cNvPr id="420" name="Group 419"/>
          <p:cNvGrpSpPr/>
          <p:nvPr/>
        </p:nvGrpSpPr>
        <p:grpSpPr>
          <a:xfrm>
            <a:off x="3438552" y="3613202"/>
            <a:ext cx="540854" cy="333210"/>
            <a:chOff x="3240661" y="1005909"/>
            <a:chExt cx="540854" cy="333210"/>
          </a:xfrm>
        </p:grpSpPr>
        <p:grpSp>
          <p:nvGrpSpPr>
            <p:cNvPr id="421" name="Group 420"/>
            <p:cNvGrpSpPr/>
            <p:nvPr/>
          </p:nvGrpSpPr>
          <p:grpSpPr>
            <a:xfrm>
              <a:off x="3240661" y="1005909"/>
              <a:ext cx="540854" cy="333210"/>
              <a:chOff x="1926169" y="1632181"/>
              <a:chExt cx="540854" cy="333210"/>
            </a:xfrm>
          </p:grpSpPr>
          <p:sp>
            <p:nvSpPr>
              <p:cNvPr id="423" name="Rectangle 42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Rectangle 42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5" name="Group 424"/>
              <p:cNvGrpSpPr/>
              <p:nvPr/>
            </p:nvGrpSpPr>
            <p:grpSpPr>
              <a:xfrm>
                <a:off x="1989961" y="1665409"/>
                <a:ext cx="413499" cy="266755"/>
                <a:chOff x="1371600" y="2038342"/>
                <a:chExt cx="609600" cy="393263"/>
              </a:xfrm>
            </p:grpSpPr>
            <p:cxnSp>
              <p:nvCxnSpPr>
                <p:cNvPr id="429" name="Straight Connector 42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26" name="Rectangle 42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Rectangle 42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Rectangle 42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2" name="Rectangle 421"/>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bg1"/>
                  </a:solidFill>
                </a:rPr>
                <a:t>API</a:t>
              </a:r>
            </a:p>
          </p:txBody>
        </p:sp>
      </p:grpSp>
      <p:grpSp>
        <p:nvGrpSpPr>
          <p:cNvPr id="438" name="Group 437"/>
          <p:cNvGrpSpPr/>
          <p:nvPr/>
        </p:nvGrpSpPr>
        <p:grpSpPr>
          <a:xfrm>
            <a:off x="3981391" y="3613202"/>
            <a:ext cx="540854" cy="333210"/>
            <a:chOff x="3240661" y="1005909"/>
            <a:chExt cx="540854" cy="333210"/>
          </a:xfrm>
        </p:grpSpPr>
        <p:grpSp>
          <p:nvGrpSpPr>
            <p:cNvPr id="439" name="Group 438"/>
            <p:cNvGrpSpPr/>
            <p:nvPr/>
          </p:nvGrpSpPr>
          <p:grpSpPr>
            <a:xfrm>
              <a:off x="3240661" y="1005909"/>
              <a:ext cx="540854" cy="333210"/>
              <a:chOff x="1926169" y="1632181"/>
              <a:chExt cx="540854" cy="333210"/>
            </a:xfrm>
          </p:grpSpPr>
          <p:sp>
            <p:nvSpPr>
              <p:cNvPr id="441" name="Rectangle 440"/>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Rectangle 441"/>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3" name="Group 442"/>
              <p:cNvGrpSpPr/>
              <p:nvPr/>
            </p:nvGrpSpPr>
            <p:grpSpPr>
              <a:xfrm>
                <a:off x="1989961" y="1665409"/>
                <a:ext cx="413499" cy="266755"/>
                <a:chOff x="1371600" y="2038342"/>
                <a:chExt cx="609600" cy="393263"/>
              </a:xfrm>
            </p:grpSpPr>
            <p:cxnSp>
              <p:nvCxnSpPr>
                <p:cNvPr id="447" name="Straight Connector 446"/>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5" name="Straight Connector 454"/>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44" name="Rectangle 443"/>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Rectangle 444"/>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Rectangle 445"/>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0" name="Rectangle 439"/>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bg1"/>
                  </a:solidFill>
                </a:rPr>
                <a:t>API</a:t>
              </a:r>
            </a:p>
          </p:txBody>
        </p:sp>
      </p:grpSp>
      <p:grpSp>
        <p:nvGrpSpPr>
          <p:cNvPr id="456" name="Group 455"/>
          <p:cNvGrpSpPr/>
          <p:nvPr/>
        </p:nvGrpSpPr>
        <p:grpSpPr>
          <a:xfrm>
            <a:off x="3979030" y="4276983"/>
            <a:ext cx="540854" cy="333210"/>
            <a:chOff x="3240661" y="1005909"/>
            <a:chExt cx="540854" cy="333210"/>
          </a:xfrm>
        </p:grpSpPr>
        <p:grpSp>
          <p:nvGrpSpPr>
            <p:cNvPr id="457" name="Group 456"/>
            <p:cNvGrpSpPr/>
            <p:nvPr/>
          </p:nvGrpSpPr>
          <p:grpSpPr>
            <a:xfrm>
              <a:off x="3240661" y="1005909"/>
              <a:ext cx="540854" cy="333210"/>
              <a:chOff x="1926169" y="1632181"/>
              <a:chExt cx="540854" cy="333210"/>
            </a:xfrm>
          </p:grpSpPr>
          <p:sp>
            <p:nvSpPr>
              <p:cNvPr id="459" name="Rectangle 458"/>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Rectangle 459"/>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1" name="Group 460"/>
              <p:cNvGrpSpPr/>
              <p:nvPr/>
            </p:nvGrpSpPr>
            <p:grpSpPr>
              <a:xfrm>
                <a:off x="1989961" y="1665409"/>
                <a:ext cx="413499" cy="266755"/>
                <a:chOff x="1371600" y="2038342"/>
                <a:chExt cx="609600" cy="393263"/>
              </a:xfrm>
            </p:grpSpPr>
            <p:cxnSp>
              <p:nvCxnSpPr>
                <p:cNvPr id="465" name="Straight Connector 464"/>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62" name="Rectangle 461"/>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Rectangle 462"/>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Rectangle 463"/>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8" name="Rectangle 457"/>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Cache</a:t>
              </a:r>
            </a:p>
          </p:txBody>
        </p:sp>
      </p:grpSp>
      <p:grpSp>
        <p:nvGrpSpPr>
          <p:cNvPr id="474" name="Group 473"/>
          <p:cNvGrpSpPr/>
          <p:nvPr/>
        </p:nvGrpSpPr>
        <p:grpSpPr>
          <a:xfrm>
            <a:off x="3981391" y="3943773"/>
            <a:ext cx="540854" cy="333210"/>
            <a:chOff x="3240661" y="1005909"/>
            <a:chExt cx="540854" cy="333210"/>
          </a:xfrm>
        </p:grpSpPr>
        <p:grpSp>
          <p:nvGrpSpPr>
            <p:cNvPr id="475" name="Group 474"/>
            <p:cNvGrpSpPr/>
            <p:nvPr/>
          </p:nvGrpSpPr>
          <p:grpSpPr>
            <a:xfrm>
              <a:off x="3240661" y="1005909"/>
              <a:ext cx="540854" cy="333210"/>
              <a:chOff x="1926169" y="1632181"/>
              <a:chExt cx="540854" cy="333210"/>
            </a:xfrm>
          </p:grpSpPr>
          <p:sp>
            <p:nvSpPr>
              <p:cNvPr id="477" name="Rectangle 476"/>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Rectangle 477"/>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9" name="Group 478"/>
              <p:cNvGrpSpPr/>
              <p:nvPr/>
            </p:nvGrpSpPr>
            <p:grpSpPr>
              <a:xfrm>
                <a:off x="1989961" y="1665409"/>
                <a:ext cx="413499" cy="266755"/>
                <a:chOff x="1371600" y="2038342"/>
                <a:chExt cx="609600" cy="393263"/>
              </a:xfrm>
            </p:grpSpPr>
            <p:cxnSp>
              <p:nvCxnSpPr>
                <p:cNvPr id="483" name="Straight Connector 482"/>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80" name="Rectangle 479"/>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Rectangle 480"/>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2" name="Rectangle 481"/>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6" name="Rectangle 475"/>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Cache</a:t>
              </a:r>
            </a:p>
          </p:txBody>
        </p:sp>
      </p:grpSp>
      <p:grpSp>
        <p:nvGrpSpPr>
          <p:cNvPr id="492" name="Group 491"/>
          <p:cNvGrpSpPr/>
          <p:nvPr/>
        </p:nvGrpSpPr>
        <p:grpSpPr>
          <a:xfrm>
            <a:off x="3438552" y="2621483"/>
            <a:ext cx="540854" cy="333210"/>
            <a:chOff x="3240661" y="1005909"/>
            <a:chExt cx="540854" cy="333210"/>
          </a:xfrm>
        </p:grpSpPr>
        <p:grpSp>
          <p:nvGrpSpPr>
            <p:cNvPr id="493" name="Group 492"/>
            <p:cNvGrpSpPr/>
            <p:nvPr/>
          </p:nvGrpSpPr>
          <p:grpSpPr>
            <a:xfrm>
              <a:off x="3240661" y="1005909"/>
              <a:ext cx="540854" cy="333210"/>
              <a:chOff x="1926169" y="1632181"/>
              <a:chExt cx="540854" cy="333210"/>
            </a:xfrm>
          </p:grpSpPr>
          <p:sp>
            <p:nvSpPr>
              <p:cNvPr id="495" name="Rectangle 494"/>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Rectangle 495"/>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7" name="Group 496"/>
              <p:cNvGrpSpPr/>
              <p:nvPr/>
            </p:nvGrpSpPr>
            <p:grpSpPr>
              <a:xfrm>
                <a:off x="1989961" y="1665409"/>
                <a:ext cx="413499" cy="266755"/>
                <a:chOff x="1371600" y="2038342"/>
                <a:chExt cx="609600" cy="393263"/>
              </a:xfrm>
            </p:grpSpPr>
            <p:cxnSp>
              <p:nvCxnSpPr>
                <p:cNvPr id="501" name="Straight Connector 500"/>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7" name="Straight Connector 506"/>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98" name="Rectangle 497"/>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9" name="Rectangle 498"/>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0" name="Rectangle 499"/>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4" name="Rectangle 493"/>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510" name="Group 509"/>
          <p:cNvGrpSpPr/>
          <p:nvPr/>
        </p:nvGrpSpPr>
        <p:grpSpPr>
          <a:xfrm>
            <a:off x="3438552" y="2952056"/>
            <a:ext cx="540854" cy="333210"/>
            <a:chOff x="3240661" y="1005909"/>
            <a:chExt cx="540854" cy="333210"/>
          </a:xfrm>
        </p:grpSpPr>
        <p:grpSp>
          <p:nvGrpSpPr>
            <p:cNvPr id="511" name="Group 510"/>
            <p:cNvGrpSpPr/>
            <p:nvPr/>
          </p:nvGrpSpPr>
          <p:grpSpPr>
            <a:xfrm>
              <a:off x="3240661" y="1005909"/>
              <a:ext cx="540854" cy="333210"/>
              <a:chOff x="1926169" y="1632181"/>
              <a:chExt cx="540854" cy="333210"/>
            </a:xfrm>
          </p:grpSpPr>
          <p:sp>
            <p:nvSpPr>
              <p:cNvPr id="513" name="Rectangle 51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 name="Rectangle 51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5" name="Group 514"/>
              <p:cNvGrpSpPr/>
              <p:nvPr/>
            </p:nvGrpSpPr>
            <p:grpSpPr>
              <a:xfrm>
                <a:off x="1989961" y="1665409"/>
                <a:ext cx="413499" cy="266755"/>
                <a:chOff x="1371600" y="2038342"/>
                <a:chExt cx="609600" cy="393263"/>
              </a:xfrm>
            </p:grpSpPr>
            <p:cxnSp>
              <p:nvCxnSpPr>
                <p:cNvPr id="519" name="Straight Connector 51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0" name="Straight Connector 51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1" name="Straight Connector 52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2" name="Straight Connector 52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3" name="Straight Connector 52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4" name="Straight Connector 52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5" name="Straight Connector 52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16" name="Rectangle 51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 name="Rectangle 51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8" name="Rectangle 51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2" name="Rectangle 511"/>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528" name="Group 527"/>
          <p:cNvGrpSpPr/>
          <p:nvPr/>
        </p:nvGrpSpPr>
        <p:grpSpPr>
          <a:xfrm>
            <a:off x="3438552" y="3282629"/>
            <a:ext cx="540854" cy="333210"/>
            <a:chOff x="3240661" y="1005909"/>
            <a:chExt cx="540854" cy="333210"/>
          </a:xfrm>
        </p:grpSpPr>
        <p:grpSp>
          <p:nvGrpSpPr>
            <p:cNvPr id="529" name="Group 528"/>
            <p:cNvGrpSpPr/>
            <p:nvPr/>
          </p:nvGrpSpPr>
          <p:grpSpPr>
            <a:xfrm>
              <a:off x="3240661" y="1005909"/>
              <a:ext cx="540854" cy="333210"/>
              <a:chOff x="1926169" y="1632181"/>
              <a:chExt cx="540854" cy="333210"/>
            </a:xfrm>
          </p:grpSpPr>
          <p:sp>
            <p:nvSpPr>
              <p:cNvPr id="531" name="Rectangle 530"/>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Rectangle 531"/>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3" name="Group 532"/>
              <p:cNvGrpSpPr/>
              <p:nvPr/>
            </p:nvGrpSpPr>
            <p:grpSpPr>
              <a:xfrm>
                <a:off x="1989961" y="1665409"/>
                <a:ext cx="413499" cy="266755"/>
                <a:chOff x="1371600" y="2038342"/>
                <a:chExt cx="609600" cy="393263"/>
              </a:xfrm>
            </p:grpSpPr>
            <p:cxnSp>
              <p:nvCxnSpPr>
                <p:cNvPr id="537" name="Straight Connector 536"/>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2" name="Straight Connector 541"/>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3" name="Straight Connector 542"/>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4" name="Straight Connector 543"/>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5" name="Straight Connector 544"/>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34" name="Rectangle 533"/>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5" name="Rectangle 534"/>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Rectangle 535"/>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0" name="Rectangle 529"/>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546" name="Group 545"/>
          <p:cNvGrpSpPr/>
          <p:nvPr/>
        </p:nvGrpSpPr>
        <p:grpSpPr>
          <a:xfrm>
            <a:off x="3981391" y="3282629"/>
            <a:ext cx="540854" cy="333210"/>
            <a:chOff x="3240661" y="1005909"/>
            <a:chExt cx="540854" cy="333210"/>
          </a:xfrm>
        </p:grpSpPr>
        <p:grpSp>
          <p:nvGrpSpPr>
            <p:cNvPr id="547" name="Group 546"/>
            <p:cNvGrpSpPr/>
            <p:nvPr/>
          </p:nvGrpSpPr>
          <p:grpSpPr>
            <a:xfrm>
              <a:off x="3240661" y="1005909"/>
              <a:ext cx="540854" cy="333210"/>
              <a:chOff x="1926169" y="1632181"/>
              <a:chExt cx="540854" cy="333210"/>
            </a:xfrm>
          </p:grpSpPr>
          <p:sp>
            <p:nvSpPr>
              <p:cNvPr id="549" name="Rectangle 548"/>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Rectangle 549"/>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1" name="Group 550"/>
              <p:cNvGrpSpPr/>
              <p:nvPr/>
            </p:nvGrpSpPr>
            <p:grpSpPr>
              <a:xfrm>
                <a:off x="1989961" y="1665409"/>
                <a:ext cx="413499" cy="266755"/>
                <a:chOff x="1371600" y="2038342"/>
                <a:chExt cx="609600" cy="393263"/>
              </a:xfrm>
            </p:grpSpPr>
            <p:cxnSp>
              <p:nvCxnSpPr>
                <p:cNvPr id="555" name="Straight Connector 554"/>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52" name="Rectangle 551"/>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3" name="Rectangle 552"/>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4" name="Rectangle 553"/>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8" name="Rectangle 547"/>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564" name="Group 563"/>
          <p:cNvGrpSpPr/>
          <p:nvPr/>
        </p:nvGrpSpPr>
        <p:grpSpPr>
          <a:xfrm>
            <a:off x="3981391" y="2952056"/>
            <a:ext cx="540854" cy="333210"/>
            <a:chOff x="3240661" y="1005909"/>
            <a:chExt cx="540854" cy="333210"/>
          </a:xfrm>
        </p:grpSpPr>
        <p:grpSp>
          <p:nvGrpSpPr>
            <p:cNvPr id="565" name="Group 564"/>
            <p:cNvGrpSpPr/>
            <p:nvPr/>
          </p:nvGrpSpPr>
          <p:grpSpPr>
            <a:xfrm>
              <a:off x="3240661" y="1005909"/>
              <a:ext cx="540854" cy="333210"/>
              <a:chOff x="1926169" y="1632181"/>
              <a:chExt cx="540854" cy="333210"/>
            </a:xfrm>
          </p:grpSpPr>
          <p:sp>
            <p:nvSpPr>
              <p:cNvPr id="567" name="Rectangle 566"/>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8" name="Rectangle 567"/>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9" name="Group 568"/>
              <p:cNvGrpSpPr/>
              <p:nvPr/>
            </p:nvGrpSpPr>
            <p:grpSpPr>
              <a:xfrm>
                <a:off x="1989961" y="1665409"/>
                <a:ext cx="413499" cy="266755"/>
                <a:chOff x="1371600" y="2038342"/>
                <a:chExt cx="609600" cy="393263"/>
              </a:xfrm>
            </p:grpSpPr>
            <p:cxnSp>
              <p:nvCxnSpPr>
                <p:cNvPr id="573" name="Straight Connector 572"/>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4" name="Straight Connector 573"/>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8" name="Straight Connector 577"/>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0" name="Straight Connector 579"/>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1" name="Straight Connector 580"/>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70" name="Rectangle 569"/>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1" name="Rectangle 570"/>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2" name="Rectangle 571"/>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6" name="Rectangle 565"/>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582" name="Group 581"/>
          <p:cNvGrpSpPr/>
          <p:nvPr/>
        </p:nvGrpSpPr>
        <p:grpSpPr>
          <a:xfrm>
            <a:off x="3981391" y="2621483"/>
            <a:ext cx="540854" cy="333210"/>
            <a:chOff x="2877183" y="2583280"/>
            <a:chExt cx="540854" cy="333210"/>
          </a:xfrm>
        </p:grpSpPr>
        <p:grpSp>
          <p:nvGrpSpPr>
            <p:cNvPr id="583" name="Group 582"/>
            <p:cNvGrpSpPr/>
            <p:nvPr/>
          </p:nvGrpSpPr>
          <p:grpSpPr>
            <a:xfrm>
              <a:off x="2877183" y="2583280"/>
              <a:ext cx="540854" cy="333210"/>
              <a:chOff x="1926169" y="1632181"/>
              <a:chExt cx="540854" cy="333210"/>
            </a:xfrm>
          </p:grpSpPr>
          <p:sp>
            <p:nvSpPr>
              <p:cNvPr id="586" name="Rectangle 58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7" name="Rectangle 58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8" name="Group 587"/>
              <p:cNvGrpSpPr/>
              <p:nvPr/>
            </p:nvGrpSpPr>
            <p:grpSpPr>
              <a:xfrm>
                <a:off x="1989961" y="1665409"/>
                <a:ext cx="413499" cy="266755"/>
                <a:chOff x="1371600" y="2038342"/>
                <a:chExt cx="609600" cy="393263"/>
              </a:xfrm>
            </p:grpSpPr>
            <p:cxnSp>
              <p:nvCxnSpPr>
                <p:cNvPr id="592" name="Straight Connector 59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3" name="Straight Connector 59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5" name="Straight Connector 59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6" name="Straight Connector 59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7" name="Straight Connector 59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8" name="Straight Connector 59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9" name="Straight Connector 59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00" name="Straight Connector 59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89" name="Rectangle 58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0" name="Rectangle 58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1" name="Rectangle 59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4" name="Rectangle 583"/>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dirty="0"/>
            </a:p>
          </p:txBody>
        </p:sp>
        <p:pic>
          <p:nvPicPr>
            <p:cNvPr id="585"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1" name="Group 600"/>
          <p:cNvGrpSpPr/>
          <p:nvPr/>
        </p:nvGrpSpPr>
        <p:grpSpPr>
          <a:xfrm>
            <a:off x="5279904" y="2688658"/>
            <a:ext cx="417984" cy="417984"/>
            <a:chOff x="6631467" y="1985441"/>
            <a:chExt cx="417984" cy="417984"/>
          </a:xfrm>
        </p:grpSpPr>
        <p:sp>
          <p:nvSpPr>
            <p:cNvPr id="602" name="Rectangle 601"/>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3" name="Picture 2" descr="http://nginx.com/wp-content/uploads/2014/10/icon-load-balancing.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4" name="Group 603"/>
          <p:cNvGrpSpPr/>
          <p:nvPr/>
        </p:nvGrpSpPr>
        <p:grpSpPr>
          <a:xfrm>
            <a:off x="4815048" y="2682415"/>
            <a:ext cx="417984" cy="417984"/>
            <a:chOff x="6098534" y="1990948"/>
            <a:chExt cx="417984" cy="417984"/>
          </a:xfrm>
        </p:grpSpPr>
        <p:sp>
          <p:nvSpPr>
            <p:cNvPr id="605" name="Rectangle 604"/>
            <p:cNvSpPr/>
            <p:nvPr/>
          </p:nvSpPr>
          <p:spPr>
            <a:xfrm>
              <a:off x="6098534" y="1990948"/>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6" name="Rectangle 605"/>
            <p:cNvSpPr/>
            <p:nvPr/>
          </p:nvSpPr>
          <p:spPr>
            <a:xfrm>
              <a:off x="6145406" y="2117632"/>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607" name="Group 606"/>
          <p:cNvGrpSpPr/>
          <p:nvPr/>
        </p:nvGrpSpPr>
        <p:grpSpPr>
          <a:xfrm>
            <a:off x="4818864" y="3151838"/>
            <a:ext cx="417984" cy="417984"/>
            <a:chOff x="6102350" y="2460371"/>
            <a:chExt cx="417984" cy="417984"/>
          </a:xfrm>
        </p:grpSpPr>
        <p:sp>
          <p:nvSpPr>
            <p:cNvPr id="608" name="Rectangle 607"/>
            <p:cNvSpPr/>
            <p:nvPr/>
          </p:nvSpPr>
          <p:spPr>
            <a:xfrm>
              <a:off x="6102350" y="246037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9" name="Rectangle 608"/>
            <p:cNvSpPr/>
            <p:nvPr/>
          </p:nvSpPr>
          <p:spPr>
            <a:xfrm>
              <a:off x="6149222" y="2587055"/>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bg1"/>
                  </a:solidFill>
                </a:rPr>
                <a:t>API</a:t>
              </a:r>
            </a:p>
          </p:txBody>
        </p:sp>
      </p:grpSp>
      <p:grpSp>
        <p:nvGrpSpPr>
          <p:cNvPr id="610" name="Group 609"/>
          <p:cNvGrpSpPr/>
          <p:nvPr/>
        </p:nvGrpSpPr>
        <p:grpSpPr>
          <a:xfrm>
            <a:off x="5281862" y="3156524"/>
            <a:ext cx="417984" cy="417984"/>
            <a:chOff x="6637872" y="2461910"/>
            <a:chExt cx="417984" cy="417984"/>
          </a:xfrm>
        </p:grpSpPr>
        <p:sp>
          <p:nvSpPr>
            <p:cNvPr id="611" name="Rectangle 610"/>
            <p:cNvSpPr/>
            <p:nvPr/>
          </p:nvSpPr>
          <p:spPr>
            <a:xfrm>
              <a:off x="6637872" y="24619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2" name="Rectangle 611"/>
            <p:cNvSpPr/>
            <p:nvPr/>
          </p:nvSpPr>
          <p:spPr>
            <a:xfrm>
              <a:off x="6684744" y="258859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Cache</a:t>
              </a:r>
            </a:p>
          </p:txBody>
        </p:sp>
      </p:grpSp>
    </p:spTree>
    <p:extLst>
      <p:ext uri="{BB962C8B-B14F-4D97-AF65-F5344CB8AC3E}">
        <p14:creationId xmlns:p14="http://schemas.microsoft.com/office/powerpoint/2010/main" val="376622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82"/>
                                        </p:tgtEl>
                                        <p:attrNameLst>
                                          <p:attrName>style.visibility</p:attrName>
                                        </p:attrNameLst>
                                      </p:cBhvr>
                                      <p:to>
                                        <p:strVal val="visible"/>
                                      </p:to>
                                    </p:set>
                                    <p:animEffect transition="in" filter="fade">
                                      <p:cBhvr>
                                        <p:cTn id="7" dur="500"/>
                                        <p:tgtEl>
                                          <p:spTgt spid="582"/>
                                        </p:tgtEl>
                                      </p:cBhvr>
                                    </p:animEffect>
                                  </p:childTnLst>
                                </p:cTn>
                              </p:par>
                              <p:par>
                                <p:cTn id="8" presetID="10" presetClass="entr" presetSubtype="0" fill="hold" nodeType="withEffect">
                                  <p:stCondLst>
                                    <p:cond delay="500"/>
                                  </p:stCondLst>
                                  <p:childTnLst>
                                    <p:set>
                                      <p:cBhvr>
                                        <p:cTn id="9" dur="1" fill="hold">
                                          <p:stCondLst>
                                            <p:cond delay="0"/>
                                          </p:stCondLst>
                                        </p:cTn>
                                        <p:tgtEl>
                                          <p:spTgt spid="510"/>
                                        </p:tgtEl>
                                        <p:attrNameLst>
                                          <p:attrName>style.visibility</p:attrName>
                                        </p:attrNameLst>
                                      </p:cBhvr>
                                      <p:to>
                                        <p:strVal val="visible"/>
                                      </p:to>
                                    </p:set>
                                    <p:animEffect transition="in" filter="fade">
                                      <p:cBhvr>
                                        <p:cTn id="10" dur="500"/>
                                        <p:tgtEl>
                                          <p:spTgt spid="510"/>
                                        </p:tgtEl>
                                      </p:cBhvr>
                                    </p:animEffect>
                                  </p:childTnLst>
                                </p:cTn>
                              </p:par>
                              <p:par>
                                <p:cTn id="11" presetID="10" presetClass="entr" presetSubtype="0" fill="hold" nodeType="withEffect">
                                  <p:stCondLst>
                                    <p:cond delay="2700"/>
                                  </p:stCondLst>
                                  <p:childTnLst>
                                    <p:set>
                                      <p:cBhvr>
                                        <p:cTn id="12" dur="1" fill="hold">
                                          <p:stCondLst>
                                            <p:cond delay="0"/>
                                          </p:stCondLst>
                                        </p:cTn>
                                        <p:tgtEl>
                                          <p:spTgt spid="546"/>
                                        </p:tgtEl>
                                        <p:attrNameLst>
                                          <p:attrName>style.visibility</p:attrName>
                                        </p:attrNameLst>
                                      </p:cBhvr>
                                      <p:to>
                                        <p:strVal val="visible"/>
                                      </p:to>
                                    </p:set>
                                    <p:animEffect transition="in" filter="fade">
                                      <p:cBhvr>
                                        <p:cTn id="13" dur="500"/>
                                        <p:tgtEl>
                                          <p:spTgt spid="546"/>
                                        </p:tgtEl>
                                      </p:cBhvr>
                                    </p:animEffect>
                                  </p:childTnLst>
                                </p:cTn>
                              </p:par>
                              <p:par>
                                <p:cTn id="14" presetID="10" presetClass="entr" presetSubtype="0" fill="hold" nodeType="withEffect">
                                  <p:stCondLst>
                                    <p:cond delay="1100"/>
                                  </p:stCondLst>
                                  <p:childTnLst>
                                    <p:set>
                                      <p:cBhvr>
                                        <p:cTn id="15" dur="1" fill="hold">
                                          <p:stCondLst>
                                            <p:cond delay="0"/>
                                          </p:stCondLst>
                                        </p:cTn>
                                        <p:tgtEl>
                                          <p:spTgt spid="492"/>
                                        </p:tgtEl>
                                        <p:attrNameLst>
                                          <p:attrName>style.visibility</p:attrName>
                                        </p:attrNameLst>
                                      </p:cBhvr>
                                      <p:to>
                                        <p:strVal val="visible"/>
                                      </p:to>
                                    </p:set>
                                    <p:animEffect transition="in" filter="fade">
                                      <p:cBhvr>
                                        <p:cTn id="16" dur="500"/>
                                        <p:tgtEl>
                                          <p:spTgt spid="492"/>
                                        </p:tgtEl>
                                      </p:cBhvr>
                                    </p:animEffect>
                                  </p:childTnLst>
                                </p:cTn>
                              </p:par>
                              <p:par>
                                <p:cTn id="17" presetID="10" presetClass="entr" presetSubtype="0" fill="hold" nodeType="withEffect">
                                  <p:stCondLst>
                                    <p:cond delay="500"/>
                                  </p:stCondLst>
                                  <p:childTnLst>
                                    <p:set>
                                      <p:cBhvr>
                                        <p:cTn id="18" dur="1" fill="hold">
                                          <p:stCondLst>
                                            <p:cond delay="0"/>
                                          </p:stCondLst>
                                        </p:cTn>
                                        <p:tgtEl>
                                          <p:spTgt spid="564"/>
                                        </p:tgtEl>
                                        <p:attrNameLst>
                                          <p:attrName>style.visibility</p:attrName>
                                        </p:attrNameLst>
                                      </p:cBhvr>
                                      <p:to>
                                        <p:strVal val="visible"/>
                                      </p:to>
                                    </p:set>
                                    <p:animEffect transition="in" filter="fade">
                                      <p:cBhvr>
                                        <p:cTn id="19" dur="500"/>
                                        <p:tgtEl>
                                          <p:spTgt spid="564"/>
                                        </p:tgtEl>
                                      </p:cBhvr>
                                    </p:animEffect>
                                  </p:childTnLst>
                                </p:cTn>
                              </p:par>
                              <p:par>
                                <p:cTn id="20" presetID="10" presetClass="entr" presetSubtype="0" fill="hold" nodeType="withEffect">
                                  <p:stCondLst>
                                    <p:cond delay="1900"/>
                                  </p:stCondLst>
                                  <p:childTnLst>
                                    <p:set>
                                      <p:cBhvr>
                                        <p:cTn id="21" dur="1" fill="hold">
                                          <p:stCondLst>
                                            <p:cond delay="0"/>
                                          </p:stCondLst>
                                        </p:cTn>
                                        <p:tgtEl>
                                          <p:spTgt spid="402"/>
                                        </p:tgtEl>
                                        <p:attrNameLst>
                                          <p:attrName>style.visibility</p:attrName>
                                        </p:attrNameLst>
                                      </p:cBhvr>
                                      <p:to>
                                        <p:strVal val="visible"/>
                                      </p:to>
                                    </p:set>
                                    <p:animEffect transition="in" filter="fade">
                                      <p:cBhvr>
                                        <p:cTn id="22" dur="500"/>
                                        <p:tgtEl>
                                          <p:spTgt spid="402"/>
                                        </p:tgtEl>
                                      </p:cBhvr>
                                    </p:animEffect>
                                  </p:childTnLst>
                                </p:cTn>
                              </p:par>
                              <p:par>
                                <p:cTn id="23" presetID="10" presetClass="entr" presetSubtype="0" fill="hold" nodeType="withEffect">
                                  <p:stCondLst>
                                    <p:cond delay="700"/>
                                  </p:stCondLst>
                                  <p:childTnLst>
                                    <p:set>
                                      <p:cBhvr>
                                        <p:cTn id="24" dur="1" fill="hold">
                                          <p:stCondLst>
                                            <p:cond delay="0"/>
                                          </p:stCondLst>
                                        </p:cTn>
                                        <p:tgtEl>
                                          <p:spTgt spid="438"/>
                                        </p:tgtEl>
                                        <p:attrNameLst>
                                          <p:attrName>style.visibility</p:attrName>
                                        </p:attrNameLst>
                                      </p:cBhvr>
                                      <p:to>
                                        <p:strVal val="visible"/>
                                      </p:to>
                                    </p:set>
                                    <p:animEffect transition="in" filter="fade">
                                      <p:cBhvr>
                                        <p:cTn id="25" dur="500"/>
                                        <p:tgtEl>
                                          <p:spTgt spid="438"/>
                                        </p:tgtEl>
                                      </p:cBhvr>
                                    </p:animEffect>
                                  </p:childTnLst>
                                </p:cTn>
                              </p:par>
                              <p:par>
                                <p:cTn id="26" presetID="10" presetClass="entr" presetSubtype="0" fill="hold" nodeType="withEffect">
                                  <p:stCondLst>
                                    <p:cond delay="2200"/>
                                  </p:stCondLst>
                                  <p:childTnLst>
                                    <p:set>
                                      <p:cBhvr>
                                        <p:cTn id="27" dur="1" fill="hold">
                                          <p:stCondLst>
                                            <p:cond delay="0"/>
                                          </p:stCondLst>
                                        </p:cTn>
                                        <p:tgtEl>
                                          <p:spTgt spid="456"/>
                                        </p:tgtEl>
                                        <p:attrNameLst>
                                          <p:attrName>style.visibility</p:attrName>
                                        </p:attrNameLst>
                                      </p:cBhvr>
                                      <p:to>
                                        <p:strVal val="visible"/>
                                      </p:to>
                                    </p:set>
                                    <p:animEffect transition="in" filter="fade">
                                      <p:cBhvr>
                                        <p:cTn id="28" dur="500"/>
                                        <p:tgtEl>
                                          <p:spTgt spid="456"/>
                                        </p:tgtEl>
                                      </p:cBhvr>
                                    </p:animEffect>
                                  </p:childTnLst>
                                </p:cTn>
                              </p:par>
                              <p:par>
                                <p:cTn id="29" presetID="10" presetClass="entr" presetSubtype="0" fill="hold" nodeType="withEffect">
                                  <p:stCondLst>
                                    <p:cond delay="0"/>
                                  </p:stCondLst>
                                  <p:childTnLst>
                                    <p:set>
                                      <p:cBhvr>
                                        <p:cTn id="30" dur="1" fill="hold">
                                          <p:stCondLst>
                                            <p:cond delay="0"/>
                                          </p:stCondLst>
                                        </p:cTn>
                                        <p:tgtEl>
                                          <p:spTgt spid="474"/>
                                        </p:tgtEl>
                                        <p:attrNameLst>
                                          <p:attrName>style.visibility</p:attrName>
                                        </p:attrNameLst>
                                      </p:cBhvr>
                                      <p:to>
                                        <p:strVal val="visible"/>
                                      </p:to>
                                    </p:set>
                                    <p:animEffect transition="in" filter="fade">
                                      <p:cBhvr>
                                        <p:cTn id="31" dur="500"/>
                                        <p:tgtEl>
                                          <p:spTgt spid="474"/>
                                        </p:tgtEl>
                                      </p:cBhvr>
                                    </p:animEffect>
                                  </p:childTnLst>
                                </p:cTn>
                              </p:par>
                              <p:par>
                                <p:cTn id="32" presetID="10" presetClass="entr" presetSubtype="0" fill="hold" nodeType="withEffect">
                                  <p:stCondLst>
                                    <p:cond delay="1000"/>
                                  </p:stCondLst>
                                  <p:childTnLst>
                                    <p:set>
                                      <p:cBhvr>
                                        <p:cTn id="33" dur="1" fill="hold">
                                          <p:stCondLst>
                                            <p:cond delay="0"/>
                                          </p:stCondLst>
                                        </p:cTn>
                                        <p:tgtEl>
                                          <p:spTgt spid="420"/>
                                        </p:tgtEl>
                                        <p:attrNameLst>
                                          <p:attrName>style.visibility</p:attrName>
                                        </p:attrNameLst>
                                      </p:cBhvr>
                                      <p:to>
                                        <p:strVal val="visible"/>
                                      </p:to>
                                    </p:set>
                                    <p:animEffect transition="in" filter="fade">
                                      <p:cBhvr>
                                        <p:cTn id="34" dur="500"/>
                                        <p:tgtEl>
                                          <p:spTgt spid="420"/>
                                        </p:tgtEl>
                                      </p:cBhvr>
                                    </p:animEffect>
                                  </p:childTnLst>
                                </p:cTn>
                              </p:par>
                              <p:par>
                                <p:cTn id="35" presetID="10" presetClass="entr" presetSubtype="0" fill="hold" nodeType="withEffect">
                                  <p:stCondLst>
                                    <p:cond delay="2500"/>
                                  </p:stCondLst>
                                  <p:childTnLst>
                                    <p:set>
                                      <p:cBhvr>
                                        <p:cTn id="36" dur="1" fill="hold">
                                          <p:stCondLst>
                                            <p:cond delay="0"/>
                                          </p:stCondLst>
                                        </p:cTn>
                                        <p:tgtEl>
                                          <p:spTgt spid="528"/>
                                        </p:tgtEl>
                                        <p:attrNameLst>
                                          <p:attrName>style.visibility</p:attrName>
                                        </p:attrNameLst>
                                      </p:cBhvr>
                                      <p:to>
                                        <p:strVal val="visible"/>
                                      </p:to>
                                    </p:set>
                                    <p:animEffect transition="in" filter="fade">
                                      <p:cBhvr>
                                        <p:cTn id="37" dur="500"/>
                                        <p:tgtEl>
                                          <p:spTgt spid="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Users\SteveLas\AppData\Local\Temp\SNAGHTML1bd2cc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 y="1"/>
            <a:ext cx="9105900" cy="51574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629400" y="4769854"/>
            <a:ext cx="990600" cy="369332"/>
          </a:xfrm>
          <a:prstGeom prst="rect">
            <a:avLst/>
          </a:prstGeom>
          <a:noFill/>
        </p:spPr>
        <p:txBody>
          <a:bodyPr wrap="square" rtlCol="0">
            <a:spAutoFit/>
          </a:bodyPr>
          <a:lstStyle/>
          <a:p>
            <a:r>
              <a:rPr lang="en-US" dirty="0">
                <a:solidFill>
                  <a:schemeClr val="bg1"/>
                </a:solidFill>
              </a:rPr>
              <a:t>Pluto</a:t>
            </a:r>
          </a:p>
        </p:txBody>
      </p:sp>
      <p:cxnSp>
        <p:nvCxnSpPr>
          <p:cNvPr id="10" name="Straight Arrow Connector 9"/>
          <p:cNvCxnSpPr/>
          <p:nvPr/>
        </p:nvCxnSpPr>
        <p:spPr>
          <a:xfrm flipH="1">
            <a:off x="6038850" y="5010150"/>
            <a:ext cx="590550" cy="31796"/>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2228850" y="4425029"/>
            <a:ext cx="4724400" cy="732464"/>
          </a:xfrm>
          <a:prstGeom prst="rect">
            <a:avLst/>
          </a:prstGeom>
        </p:spPr>
      </p:pic>
      <p:pic>
        <p:nvPicPr>
          <p:cNvPr id="4" name="Picture 2" descr="http://static1.squarespace.com/static/5391fac1e4b07b6926545c34/t/54b948f4e4b0567044b6c023/142142899108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323850"/>
            <a:ext cx="5334000"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6431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ccel="24000" fill="hold" nodeType="clickEffect">
                                  <p:stCondLst>
                                    <p:cond delay="0"/>
                                  </p:stCondLst>
                                  <p:childTnLst>
                                    <p:animScale>
                                      <p:cBhvr>
                                        <p:cTn id="6" dur="2000" fill="hold"/>
                                        <p:tgtEl>
                                          <p:spTgt spid="4"/>
                                        </p:tgtEl>
                                      </p:cBhvr>
                                      <p:by x="3000" y="3000"/>
                                    </p:animScale>
                                  </p:childTnLst>
                                </p:cTn>
                              </p:par>
                              <p:par>
                                <p:cTn id="7" presetID="42" presetClass="path" presetSubtype="0" accel="50000" decel="50000" fill="hold" nodeType="withEffect">
                                  <p:stCondLst>
                                    <p:cond delay="0"/>
                                  </p:stCondLst>
                                  <p:childTnLst>
                                    <p:animMotion origin="layout" path="M 0 4.44444E-6 L 0.03038 0.50895 " pathEditMode="relative" rAng="0" ptsTypes="AA">
                                      <p:cBhvr>
                                        <p:cTn id="8" dur="2000" fill="hold"/>
                                        <p:tgtEl>
                                          <p:spTgt spid="4"/>
                                        </p:tgtEl>
                                        <p:attrNameLst>
                                          <p:attrName>ppt_x</p:attrName>
                                          <p:attrName>ppt_y</p:attrName>
                                        </p:attrNameLst>
                                      </p:cBhvr>
                                      <p:rCtr x="1510" y="25432"/>
                                    </p:animMotion>
                                  </p:childTnLst>
                                </p:cTn>
                              </p:par>
                              <p:par>
                                <p:cTn id="9" presetID="10" presetClass="exit" presetSubtype="0" fill="hold" nodeType="withEffect">
                                  <p:stCondLst>
                                    <p:cond delay="300"/>
                                  </p:stCondLst>
                                  <p:childTnLst>
                                    <p:animEffect transition="out" filter="fade">
                                      <p:cBhvr>
                                        <p:cTn id="10" dur="1500"/>
                                        <p:tgtEl>
                                          <p:spTgt spid="6"/>
                                        </p:tgtEl>
                                      </p:cBhvr>
                                    </p:animEffect>
                                    <p:set>
                                      <p:cBhvr>
                                        <p:cTn id="11" dur="1" fill="hold">
                                          <p:stCondLst>
                                            <p:cond delay="1499"/>
                                          </p:stCondLst>
                                        </p:cTn>
                                        <p:tgtEl>
                                          <p:spTgt spid="6"/>
                                        </p:tgtEl>
                                        <p:attrNameLst>
                                          <p:attrName>style.visibility</p:attrName>
                                        </p:attrNameLst>
                                      </p:cBhvr>
                                      <p:to>
                                        <p:strVal val="hidden"/>
                                      </p:to>
                                    </p:set>
                                  </p:childTnLst>
                                </p:cTn>
                              </p:par>
                              <p:par>
                                <p:cTn id="12" presetID="10" presetClass="entr" presetSubtype="0" fill="hold" grpId="0" nodeType="withEffect">
                                  <p:stCondLst>
                                    <p:cond delay="1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7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6043929" y="1774629"/>
            <a:ext cx="2642871" cy="2425868"/>
            <a:chOff x="6043929" y="1774629"/>
            <a:chExt cx="2642871" cy="2425868"/>
          </a:xfrm>
        </p:grpSpPr>
        <p:grpSp>
          <p:nvGrpSpPr>
            <p:cNvPr id="37" name="Group 36"/>
            <p:cNvGrpSpPr/>
            <p:nvPr/>
          </p:nvGrpSpPr>
          <p:grpSpPr>
            <a:xfrm>
              <a:off x="6043929" y="1885950"/>
              <a:ext cx="2642871" cy="2314547"/>
              <a:chOff x="6043929" y="1885950"/>
              <a:chExt cx="2642871" cy="2314547"/>
            </a:xfrm>
          </p:grpSpPr>
          <p:grpSp>
            <p:nvGrpSpPr>
              <p:cNvPr id="613" name="Group 612"/>
              <p:cNvGrpSpPr/>
              <p:nvPr/>
            </p:nvGrpSpPr>
            <p:grpSpPr>
              <a:xfrm>
                <a:off x="6043929" y="1885950"/>
                <a:ext cx="2642871" cy="2314547"/>
                <a:chOff x="4156030" y="3448050"/>
                <a:chExt cx="2566671" cy="2250456"/>
              </a:xfrm>
            </p:grpSpPr>
            <p:sp>
              <p:nvSpPr>
                <p:cNvPr id="614" name="Rectangle 613"/>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5" name="Flowchart: Alternate Process 614"/>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DOCKER_HOST</a:t>
                  </a:r>
                </a:p>
              </p:txBody>
            </p:sp>
          </p:grpSp>
          <p:grpSp>
            <p:nvGrpSpPr>
              <p:cNvPr id="616" name="Group 615"/>
              <p:cNvGrpSpPr/>
              <p:nvPr/>
            </p:nvGrpSpPr>
            <p:grpSpPr>
              <a:xfrm>
                <a:off x="7446445" y="2371294"/>
                <a:ext cx="1135637" cy="1696328"/>
                <a:chOff x="7441366" y="1793260"/>
                <a:chExt cx="1135637" cy="1696328"/>
              </a:xfrm>
            </p:grpSpPr>
            <p:sp>
              <p:nvSpPr>
                <p:cNvPr id="617" name="Rectangle 616"/>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8" name="Flowchart: Alternate Process 617"/>
                <p:cNvSpPr/>
                <p:nvPr/>
              </p:nvSpPr>
              <p:spPr>
                <a:xfrm>
                  <a:off x="7441366" y="1793260"/>
                  <a:ext cx="968381"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Image Cache</a:t>
                  </a:r>
                </a:p>
              </p:txBody>
            </p:sp>
          </p:grpSp>
          <p:grpSp>
            <p:nvGrpSpPr>
              <p:cNvPr id="619" name="Group 618"/>
              <p:cNvGrpSpPr/>
              <p:nvPr/>
            </p:nvGrpSpPr>
            <p:grpSpPr>
              <a:xfrm>
                <a:off x="6177370" y="2371294"/>
                <a:ext cx="1135636" cy="1696328"/>
                <a:chOff x="6172291" y="1793260"/>
                <a:chExt cx="1135636" cy="1696328"/>
              </a:xfrm>
            </p:grpSpPr>
            <p:sp>
              <p:nvSpPr>
                <p:cNvPr id="620" name="Rectangle 619"/>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 name="Flowchart: Alternate Process 620"/>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Containers</a:t>
                  </a:r>
                </a:p>
              </p:txBody>
            </p:sp>
          </p:grpSp>
          <p:sp>
            <p:nvSpPr>
              <p:cNvPr id="622" name="Rectangle 621"/>
              <p:cNvSpPr/>
              <p:nvPr/>
            </p:nvSpPr>
            <p:spPr>
              <a:xfrm>
                <a:off x="6172199" y="2158577"/>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Docker daemon</a:t>
                </a:r>
              </a:p>
            </p:txBody>
          </p:sp>
        </p:grpSp>
        <p:pic>
          <p:nvPicPr>
            <p:cNvPr id="623" name="Picture 4" descr="http://www.mi2.hr/wp-content/uploads/2015/10/docke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10951"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80" name="Group 979"/>
          <p:cNvGrpSpPr/>
          <p:nvPr/>
        </p:nvGrpSpPr>
        <p:grpSpPr>
          <a:xfrm>
            <a:off x="6041923" y="1772348"/>
            <a:ext cx="2642871" cy="2425868"/>
            <a:chOff x="6043929" y="1774629"/>
            <a:chExt cx="2642871" cy="2425868"/>
          </a:xfrm>
        </p:grpSpPr>
        <p:grpSp>
          <p:nvGrpSpPr>
            <p:cNvPr id="981" name="Group 980"/>
            <p:cNvGrpSpPr/>
            <p:nvPr/>
          </p:nvGrpSpPr>
          <p:grpSpPr>
            <a:xfrm>
              <a:off x="6043929" y="1885950"/>
              <a:ext cx="2642871" cy="2314547"/>
              <a:chOff x="6043929" y="1885950"/>
              <a:chExt cx="2642871" cy="2314547"/>
            </a:xfrm>
          </p:grpSpPr>
          <p:grpSp>
            <p:nvGrpSpPr>
              <p:cNvPr id="983" name="Group 982"/>
              <p:cNvGrpSpPr/>
              <p:nvPr/>
            </p:nvGrpSpPr>
            <p:grpSpPr>
              <a:xfrm>
                <a:off x="6043929" y="1885950"/>
                <a:ext cx="2642871" cy="2314547"/>
                <a:chOff x="4156030" y="3448050"/>
                <a:chExt cx="2566671" cy="2250456"/>
              </a:xfrm>
            </p:grpSpPr>
            <p:sp>
              <p:nvSpPr>
                <p:cNvPr id="991" name="Rectangle 990"/>
                <p:cNvSpPr/>
                <p:nvPr/>
              </p:nvSpPr>
              <p:spPr>
                <a:xfrm>
                  <a:off x="4156031" y="3562350"/>
                  <a:ext cx="2566670" cy="2136156"/>
                </a:xfrm>
                <a:prstGeom prst="rect">
                  <a:avLst/>
                </a:prstGeom>
                <a:solidFill>
                  <a:schemeClr val="bg1">
                    <a:lumMod val="75000"/>
                    <a:lumOff val="25000"/>
                  </a:schemeClr>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2" name="Flowchart: Alternate Process 991"/>
                <p:cNvSpPr/>
                <p:nvPr/>
              </p:nvSpPr>
              <p:spPr>
                <a:xfrm>
                  <a:off x="4156030" y="3448050"/>
                  <a:ext cx="1230039" cy="228600"/>
                </a:xfrm>
                <a:prstGeom prst="flowChartAlternateProcess">
                  <a:avLst/>
                </a:prstGeom>
                <a:solidFill>
                  <a:schemeClr val="tx1">
                    <a:lumMod val="50000"/>
                  </a:schemeClr>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DOCKER_HOST</a:t>
                  </a:r>
                </a:p>
              </p:txBody>
            </p:sp>
          </p:grpSp>
          <p:grpSp>
            <p:nvGrpSpPr>
              <p:cNvPr id="984" name="Group 983"/>
              <p:cNvGrpSpPr/>
              <p:nvPr/>
            </p:nvGrpSpPr>
            <p:grpSpPr>
              <a:xfrm>
                <a:off x="7446445" y="2371294"/>
                <a:ext cx="1135637" cy="1696328"/>
                <a:chOff x="7441366" y="1793260"/>
                <a:chExt cx="1135637" cy="1696328"/>
              </a:xfrm>
            </p:grpSpPr>
            <p:sp>
              <p:nvSpPr>
                <p:cNvPr id="989" name="Rectangle 988"/>
                <p:cNvSpPr/>
                <p:nvPr/>
              </p:nvSpPr>
              <p:spPr>
                <a:xfrm>
                  <a:off x="7441367" y="1933398"/>
                  <a:ext cx="1135636" cy="1556190"/>
                </a:xfrm>
                <a:prstGeom prst="rect">
                  <a:avLst/>
                </a:prstGeom>
                <a:solidFill>
                  <a:schemeClr val="bg1">
                    <a:lumMod val="75000"/>
                    <a:lumOff val="25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0" name="Flowchart: Alternate Process 989"/>
                <p:cNvSpPr/>
                <p:nvPr/>
              </p:nvSpPr>
              <p:spPr>
                <a:xfrm>
                  <a:off x="7441366" y="1793260"/>
                  <a:ext cx="968381" cy="228600"/>
                </a:xfrm>
                <a:prstGeom prst="flowChartAlternateProcess">
                  <a:avLst/>
                </a:prstGeom>
                <a:solidFill>
                  <a:schemeClr val="tx1">
                    <a:lumMod val="50000"/>
                  </a:schemeClr>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Image Cache</a:t>
                  </a:r>
                </a:p>
              </p:txBody>
            </p:sp>
          </p:grpSp>
          <p:grpSp>
            <p:nvGrpSpPr>
              <p:cNvPr id="985" name="Group 984"/>
              <p:cNvGrpSpPr/>
              <p:nvPr/>
            </p:nvGrpSpPr>
            <p:grpSpPr>
              <a:xfrm>
                <a:off x="6177370" y="2371294"/>
                <a:ext cx="1135636" cy="1696328"/>
                <a:chOff x="6172291" y="1793260"/>
                <a:chExt cx="1135636" cy="1696328"/>
              </a:xfrm>
            </p:grpSpPr>
            <p:sp>
              <p:nvSpPr>
                <p:cNvPr id="987" name="Rectangle 986"/>
                <p:cNvSpPr/>
                <p:nvPr/>
              </p:nvSpPr>
              <p:spPr>
                <a:xfrm>
                  <a:off x="6172291" y="1933398"/>
                  <a:ext cx="1135636" cy="1556190"/>
                </a:xfrm>
                <a:prstGeom prst="rect">
                  <a:avLst/>
                </a:prstGeom>
                <a:solidFill>
                  <a:schemeClr val="bg1">
                    <a:lumMod val="75000"/>
                    <a:lumOff val="25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8" name="Flowchart: Alternate Process 987"/>
                <p:cNvSpPr/>
                <p:nvPr/>
              </p:nvSpPr>
              <p:spPr>
                <a:xfrm>
                  <a:off x="6172291" y="1793260"/>
                  <a:ext cx="894492" cy="228600"/>
                </a:xfrm>
                <a:prstGeom prst="flowChartAlternateProcess">
                  <a:avLst/>
                </a:prstGeom>
                <a:solidFill>
                  <a:schemeClr val="tx1">
                    <a:lumMod val="50000"/>
                  </a:schemeClr>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Containers</a:t>
                  </a:r>
                </a:p>
              </p:txBody>
            </p:sp>
          </p:grpSp>
          <p:sp>
            <p:nvSpPr>
              <p:cNvPr id="986" name="Rectangle 985"/>
              <p:cNvSpPr/>
              <p:nvPr/>
            </p:nvSpPr>
            <p:spPr>
              <a:xfrm>
                <a:off x="6172199" y="2158577"/>
                <a:ext cx="2409883" cy="164661"/>
              </a:xfrm>
              <a:prstGeom prst="rect">
                <a:avLst/>
              </a:prstGeom>
              <a:solidFill>
                <a:schemeClr val="bg1">
                  <a:lumMod val="75000"/>
                  <a:lumOff val="25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Docker daemon</a:t>
                </a:r>
              </a:p>
            </p:txBody>
          </p:sp>
        </p:grpSp>
        <p:pic>
          <p:nvPicPr>
            <p:cNvPr id="982" name="Picture 4" descr="http://www.mi2.hr/wp-content/uploads/2015/10/docke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10951"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r>
              <a:rPr lang="en-US" dirty="0"/>
              <a:t>Distribution</a:t>
            </a:r>
          </a:p>
        </p:txBody>
      </p:sp>
      <p:grpSp>
        <p:nvGrpSpPr>
          <p:cNvPr id="4" name="Group 3"/>
          <p:cNvGrpSpPr/>
          <p:nvPr/>
        </p:nvGrpSpPr>
        <p:grpSpPr>
          <a:xfrm>
            <a:off x="3282076" y="1885950"/>
            <a:ext cx="2642871" cy="2314547"/>
            <a:chOff x="4156030" y="3448050"/>
            <a:chExt cx="2566671" cy="2250456"/>
          </a:xfrm>
        </p:grpSpPr>
        <p:sp>
          <p:nvSpPr>
            <p:cNvPr id="5" name="Rectangle 4"/>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lowchart: Alternate Process 5"/>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DOCKER_HOST</a:t>
              </a:r>
            </a:p>
          </p:txBody>
        </p:sp>
      </p:grpSp>
      <p:grpSp>
        <p:nvGrpSpPr>
          <p:cNvPr id="7" name="Group 6"/>
          <p:cNvGrpSpPr/>
          <p:nvPr/>
        </p:nvGrpSpPr>
        <p:grpSpPr>
          <a:xfrm>
            <a:off x="4684592" y="2371294"/>
            <a:ext cx="1135637" cy="1696328"/>
            <a:chOff x="7441366" y="1793260"/>
            <a:chExt cx="1135637" cy="1696328"/>
          </a:xfrm>
        </p:grpSpPr>
        <p:sp>
          <p:nvSpPr>
            <p:cNvPr id="8" name="Rectangle 7"/>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Alternate Process 8"/>
            <p:cNvSpPr/>
            <p:nvPr/>
          </p:nvSpPr>
          <p:spPr>
            <a:xfrm>
              <a:off x="7441366" y="1793260"/>
              <a:ext cx="968381"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Image Cache</a:t>
              </a:r>
            </a:p>
          </p:txBody>
        </p:sp>
      </p:grpSp>
      <p:grpSp>
        <p:nvGrpSpPr>
          <p:cNvPr id="10" name="Group 9"/>
          <p:cNvGrpSpPr/>
          <p:nvPr/>
        </p:nvGrpSpPr>
        <p:grpSpPr>
          <a:xfrm>
            <a:off x="3415517" y="2371294"/>
            <a:ext cx="1135636" cy="1696328"/>
            <a:chOff x="6172291" y="1793260"/>
            <a:chExt cx="1135636" cy="1696328"/>
          </a:xfrm>
        </p:grpSpPr>
        <p:sp>
          <p:nvSpPr>
            <p:cNvPr id="11" name="Rectangle 10"/>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Alternate Process 11"/>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Containers</a:t>
              </a:r>
            </a:p>
          </p:txBody>
        </p:sp>
      </p:grpSp>
      <p:sp>
        <p:nvSpPr>
          <p:cNvPr id="13" name="Rectangle 12"/>
          <p:cNvSpPr/>
          <p:nvPr/>
        </p:nvSpPr>
        <p:spPr>
          <a:xfrm>
            <a:off x="3410346" y="2158577"/>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Docker daemon</a:t>
            </a:r>
          </a:p>
        </p:txBody>
      </p:sp>
      <p:pic>
        <p:nvPicPr>
          <p:cNvPr id="14" name="Picture 4" descr="http://www.mi2.hr/wp-content/uploads/2015/10/docke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49098" y="1774629"/>
            <a:ext cx="651489" cy="370455"/>
          </a:xfrm>
          <a:prstGeom prst="rect">
            <a:avLst/>
          </a:prstGeom>
          <a:noFill/>
          <a:extLst>
            <a:ext uri="{909E8E84-426E-40DD-AFC4-6F175D3DCCD1}">
              <a14:hiddenFill xmlns:a14="http://schemas.microsoft.com/office/drawing/2010/main">
                <a:solidFill>
                  <a:srgbClr val="FFFFFF"/>
                </a:solidFill>
              </a14:hiddenFill>
            </a:ext>
          </a:extLst>
        </p:spPr>
      </p:pic>
      <p:sp>
        <p:nvSpPr>
          <p:cNvPr id="221" name="Can 220"/>
          <p:cNvSpPr/>
          <p:nvPr/>
        </p:nvSpPr>
        <p:spPr>
          <a:xfrm>
            <a:off x="4336761" y="4629150"/>
            <a:ext cx="325530" cy="368629"/>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5279904" y="2688658"/>
            <a:ext cx="417984" cy="417984"/>
            <a:chOff x="6631467" y="1985441"/>
            <a:chExt cx="417984" cy="417984"/>
          </a:xfrm>
        </p:grpSpPr>
        <p:sp>
          <p:nvSpPr>
            <p:cNvPr id="290" name="Rectangle 289"/>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2" name="Picture 2" descr="http://nginx.com/wp-content/uploads/2014/10/icon-load-balancing.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4815048" y="2682415"/>
            <a:ext cx="417984" cy="417984"/>
            <a:chOff x="6098534" y="1990948"/>
            <a:chExt cx="417984" cy="417984"/>
          </a:xfrm>
        </p:grpSpPr>
        <p:sp>
          <p:nvSpPr>
            <p:cNvPr id="383" name="Rectangle 382"/>
            <p:cNvSpPr/>
            <p:nvPr/>
          </p:nvSpPr>
          <p:spPr>
            <a:xfrm>
              <a:off x="6098534" y="1990948"/>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Rectangle 385"/>
            <p:cNvSpPr/>
            <p:nvPr/>
          </p:nvSpPr>
          <p:spPr>
            <a:xfrm>
              <a:off x="6145406" y="2117632"/>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15" name="Group 14"/>
          <p:cNvGrpSpPr/>
          <p:nvPr/>
        </p:nvGrpSpPr>
        <p:grpSpPr>
          <a:xfrm>
            <a:off x="4818864" y="3151838"/>
            <a:ext cx="417984" cy="417984"/>
            <a:chOff x="6102350" y="2460371"/>
            <a:chExt cx="417984" cy="417984"/>
          </a:xfrm>
        </p:grpSpPr>
        <p:sp>
          <p:nvSpPr>
            <p:cNvPr id="384" name="Rectangle 383"/>
            <p:cNvSpPr/>
            <p:nvPr/>
          </p:nvSpPr>
          <p:spPr>
            <a:xfrm>
              <a:off x="6102350" y="246037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Rectangle 386"/>
            <p:cNvSpPr/>
            <p:nvPr/>
          </p:nvSpPr>
          <p:spPr>
            <a:xfrm>
              <a:off x="6149222" y="2587055"/>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bg1"/>
                  </a:solidFill>
                </a:rPr>
                <a:t>API</a:t>
              </a:r>
            </a:p>
          </p:txBody>
        </p:sp>
      </p:grpSp>
      <p:grpSp>
        <p:nvGrpSpPr>
          <p:cNvPr id="3" name="Group 2"/>
          <p:cNvGrpSpPr/>
          <p:nvPr/>
        </p:nvGrpSpPr>
        <p:grpSpPr>
          <a:xfrm>
            <a:off x="5281862" y="3156524"/>
            <a:ext cx="417984" cy="417984"/>
            <a:chOff x="6637872" y="2461910"/>
            <a:chExt cx="417984" cy="417984"/>
          </a:xfrm>
        </p:grpSpPr>
        <p:sp>
          <p:nvSpPr>
            <p:cNvPr id="385" name="Rectangle 384"/>
            <p:cNvSpPr/>
            <p:nvPr/>
          </p:nvSpPr>
          <p:spPr>
            <a:xfrm>
              <a:off x="6637872" y="24619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Rectangle 387"/>
            <p:cNvSpPr/>
            <p:nvPr/>
          </p:nvSpPr>
          <p:spPr>
            <a:xfrm>
              <a:off x="6684744" y="258859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Cache</a:t>
              </a:r>
            </a:p>
          </p:txBody>
        </p:sp>
      </p:grpSp>
      <p:grpSp>
        <p:nvGrpSpPr>
          <p:cNvPr id="39" name="Group 38"/>
          <p:cNvGrpSpPr/>
          <p:nvPr/>
        </p:nvGrpSpPr>
        <p:grpSpPr>
          <a:xfrm>
            <a:off x="500260" y="1774629"/>
            <a:ext cx="2642871" cy="2425868"/>
            <a:chOff x="500260" y="1774629"/>
            <a:chExt cx="2642871" cy="2425868"/>
          </a:xfrm>
        </p:grpSpPr>
        <p:grpSp>
          <p:nvGrpSpPr>
            <p:cNvPr id="19" name="Group 18"/>
            <p:cNvGrpSpPr/>
            <p:nvPr/>
          </p:nvGrpSpPr>
          <p:grpSpPr>
            <a:xfrm>
              <a:off x="500260" y="1885950"/>
              <a:ext cx="2642871" cy="2314547"/>
              <a:chOff x="500260" y="1885950"/>
              <a:chExt cx="2642871" cy="2314547"/>
            </a:xfrm>
          </p:grpSpPr>
          <p:grpSp>
            <p:nvGrpSpPr>
              <p:cNvPr id="391" name="Group 390"/>
              <p:cNvGrpSpPr/>
              <p:nvPr/>
            </p:nvGrpSpPr>
            <p:grpSpPr>
              <a:xfrm>
                <a:off x="500260" y="1885950"/>
                <a:ext cx="2642871" cy="2314547"/>
                <a:chOff x="4156030" y="3448050"/>
                <a:chExt cx="2566671" cy="2250456"/>
              </a:xfrm>
            </p:grpSpPr>
            <p:sp>
              <p:nvSpPr>
                <p:cNvPr id="392" name="Rectangle 391"/>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3" name="Flowchart: Alternate Process 392"/>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DOCKER_HOST</a:t>
                  </a:r>
                </a:p>
              </p:txBody>
            </p:sp>
          </p:grpSp>
          <p:grpSp>
            <p:nvGrpSpPr>
              <p:cNvPr id="394" name="Group 393"/>
              <p:cNvGrpSpPr/>
              <p:nvPr/>
            </p:nvGrpSpPr>
            <p:grpSpPr>
              <a:xfrm>
                <a:off x="1902777" y="2371294"/>
                <a:ext cx="1135636" cy="1696328"/>
                <a:chOff x="7441367" y="1793260"/>
                <a:chExt cx="1135636" cy="1696328"/>
              </a:xfrm>
            </p:grpSpPr>
            <p:sp>
              <p:nvSpPr>
                <p:cNvPr id="395" name="Rectangle 394"/>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Flowchart: Alternate Process 395"/>
                <p:cNvSpPr/>
                <p:nvPr/>
              </p:nvSpPr>
              <p:spPr>
                <a:xfrm>
                  <a:off x="7441367" y="1793260"/>
                  <a:ext cx="96838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Image Cache</a:t>
                  </a:r>
                </a:p>
              </p:txBody>
            </p:sp>
          </p:grpSp>
          <p:grpSp>
            <p:nvGrpSpPr>
              <p:cNvPr id="397" name="Group 396"/>
              <p:cNvGrpSpPr/>
              <p:nvPr/>
            </p:nvGrpSpPr>
            <p:grpSpPr>
              <a:xfrm>
                <a:off x="633701" y="2371294"/>
                <a:ext cx="1135636" cy="1696328"/>
                <a:chOff x="6172291" y="1793260"/>
                <a:chExt cx="1135636" cy="1696328"/>
              </a:xfrm>
            </p:grpSpPr>
            <p:sp>
              <p:nvSpPr>
                <p:cNvPr id="398" name="Rectangle 397"/>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Flowchart: Alternate Process 398"/>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Containers</a:t>
                  </a:r>
                </a:p>
              </p:txBody>
            </p:sp>
          </p:grpSp>
          <p:sp>
            <p:nvSpPr>
              <p:cNvPr id="400" name="Rectangle 399"/>
              <p:cNvSpPr/>
              <p:nvPr/>
            </p:nvSpPr>
            <p:spPr>
              <a:xfrm>
                <a:off x="628530" y="2158577"/>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Docker daemon</a:t>
                </a:r>
              </a:p>
            </p:txBody>
          </p:sp>
        </p:grpSp>
        <p:pic>
          <p:nvPicPr>
            <p:cNvPr id="401" name="Picture 4" descr="http://www.mi2.hr/wp-content/uploads/2015/10/docke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67282"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2" name="Group 581"/>
          <p:cNvGrpSpPr/>
          <p:nvPr/>
        </p:nvGrpSpPr>
        <p:grpSpPr>
          <a:xfrm>
            <a:off x="1199575" y="2621483"/>
            <a:ext cx="540854" cy="333210"/>
            <a:chOff x="2877183" y="2583280"/>
            <a:chExt cx="540854" cy="333210"/>
          </a:xfrm>
        </p:grpSpPr>
        <p:grpSp>
          <p:nvGrpSpPr>
            <p:cNvPr id="583" name="Group 582"/>
            <p:cNvGrpSpPr/>
            <p:nvPr/>
          </p:nvGrpSpPr>
          <p:grpSpPr>
            <a:xfrm>
              <a:off x="2877183" y="2583280"/>
              <a:ext cx="540854" cy="333210"/>
              <a:chOff x="1926169" y="1632181"/>
              <a:chExt cx="540854" cy="333210"/>
            </a:xfrm>
          </p:grpSpPr>
          <p:sp>
            <p:nvSpPr>
              <p:cNvPr id="586" name="Rectangle 58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7" name="Rectangle 58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8" name="Group 587"/>
              <p:cNvGrpSpPr/>
              <p:nvPr/>
            </p:nvGrpSpPr>
            <p:grpSpPr>
              <a:xfrm>
                <a:off x="1989961" y="1665409"/>
                <a:ext cx="413499" cy="266755"/>
                <a:chOff x="1371600" y="2038342"/>
                <a:chExt cx="609600" cy="393263"/>
              </a:xfrm>
            </p:grpSpPr>
            <p:cxnSp>
              <p:nvCxnSpPr>
                <p:cNvPr id="592" name="Straight Connector 59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3" name="Straight Connector 59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5" name="Straight Connector 59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6" name="Straight Connector 59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7" name="Straight Connector 59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8" name="Straight Connector 59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9" name="Straight Connector 59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00" name="Straight Connector 59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89" name="Rectangle 58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0" name="Rectangle 58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1" name="Rectangle 59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4" name="Rectangle 583"/>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dirty="0"/>
            </a:p>
          </p:txBody>
        </p:sp>
        <p:pic>
          <p:nvPicPr>
            <p:cNvPr id="585"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1" name="Group 600"/>
          <p:cNvGrpSpPr/>
          <p:nvPr/>
        </p:nvGrpSpPr>
        <p:grpSpPr>
          <a:xfrm>
            <a:off x="2498088" y="2688658"/>
            <a:ext cx="417984" cy="417984"/>
            <a:chOff x="6631467" y="1985441"/>
            <a:chExt cx="417984" cy="417984"/>
          </a:xfrm>
        </p:grpSpPr>
        <p:sp>
          <p:nvSpPr>
            <p:cNvPr id="602" name="Rectangle 601"/>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3" name="Picture 2" descr="http://nginx.com/wp-content/uploads/2014/10/icon-load-balancing.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4" name="Group 603"/>
          <p:cNvGrpSpPr/>
          <p:nvPr/>
        </p:nvGrpSpPr>
        <p:grpSpPr>
          <a:xfrm>
            <a:off x="2033232" y="2682415"/>
            <a:ext cx="417984" cy="417984"/>
            <a:chOff x="6098534" y="1990948"/>
            <a:chExt cx="417984" cy="417984"/>
          </a:xfrm>
        </p:grpSpPr>
        <p:sp>
          <p:nvSpPr>
            <p:cNvPr id="605" name="Rectangle 604"/>
            <p:cNvSpPr/>
            <p:nvPr/>
          </p:nvSpPr>
          <p:spPr>
            <a:xfrm>
              <a:off x="6098534" y="1990948"/>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6" name="Rectangle 605"/>
            <p:cNvSpPr/>
            <p:nvPr/>
          </p:nvSpPr>
          <p:spPr>
            <a:xfrm>
              <a:off x="6145406" y="2117632"/>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607" name="Group 606"/>
          <p:cNvGrpSpPr/>
          <p:nvPr/>
        </p:nvGrpSpPr>
        <p:grpSpPr>
          <a:xfrm>
            <a:off x="2037048" y="3151838"/>
            <a:ext cx="417984" cy="417984"/>
            <a:chOff x="6102350" y="2460371"/>
            <a:chExt cx="417984" cy="417984"/>
          </a:xfrm>
        </p:grpSpPr>
        <p:sp>
          <p:nvSpPr>
            <p:cNvPr id="608" name="Rectangle 607"/>
            <p:cNvSpPr/>
            <p:nvPr/>
          </p:nvSpPr>
          <p:spPr>
            <a:xfrm>
              <a:off x="6102350" y="246037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9" name="Rectangle 608"/>
            <p:cNvSpPr/>
            <p:nvPr/>
          </p:nvSpPr>
          <p:spPr>
            <a:xfrm>
              <a:off x="6149222" y="2587055"/>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bg1"/>
                  </a:solidFill>
                </a:rPr>
                <a:t>API</a:t>
              </a:r>
            </a:p>
          </p:txBody>
        </p:sp>
      </p:grpSp>
      <p:grpSp>
        <p:nvGrpSpPr>
          <p:cNvPr id="610" name="Group 609"/>
          <p:cNvGrpSpPr/>
          <p:nvPr/>
        </p:nvGrpSpPr>
        <p:grpSpPr>
          <a:xfrm>
            <a:off x="2500046" y="3156524"/>
            <a:ext cx="417984" cy="417984"/>
            <a:chOff x="6637872" y="2461910"/>
            <a:chExt cx="417984" cy="417984"/>
          </a:xfrm>
        </p:grpSpPr>
        <p:sp>
          <p:nvSpPr>
            <p:cNvPr id="611" name="Rectangle 610"/>
            <p:cNvSpPr/>
            <p:nvPr/>
          </p:nvSpPr>
          <p:spPr>
            <a:xfrm>
              <a:off x="6637872" y="24619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2" name="Rectangle 611"/>
            <p:cNvSpPr/>
            <p:nvPr/>
          </p:nvSpPr>
          <p:spPr>
            <a:xfrm>
              <a:off x="6684744" y="258859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Cache</a:t>
              </a:r>
            </a:p>
          </p:txBody>
        </p:sp>
      </p:grpSp>
      <p:grpSp>
        <p:nvGrpSpPr>
          <p:cNvPr id="660" name="Group 659"/>
          <p:cNvGrpSpPr/>
          <p:nvPr/>
        </p:nvGrpSpPr>
        <p:grpSpPr>
          <a:xfrm>
            <a:off x="6742184" y="2952054"/>
            <a:ext cx="540854" cy="333210"/>
            <a:chOff x="3240661" y="1005909"/>
            <a:chExt cx="540854" cy="333210"/>
          </a:xfrm>
        </p:grpSpPr>
        <p:grpSp>
          <p:nvGrpSpPr>
            <p:cNvPr id="661" name="Group 660"/>
            <p:cNvGrpSpPr/>
            <p:nvPr/>
          </p:nvGrpSpPr>
          <p:grpSpPr>
            <a:xfrm>
              <a:off x="3240661" y="1005909"/>
              <a:ext cx="540854" cy="333210"/>
              <a:chOff x="1926169" y="1632181"/>
              <a:chExt cx="540854" cy="333210"/>
            </a:xfrm>
          </p:grpSpPr>
          <p:sp>
            <p:nvSpPr>
              <p:cNvPr id="663" name="Rectangle 66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4" name="Rectangle 66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5" name="Group 664"/>
              <p:cNvGrpSpPr/>
              <p:nvPr/>
            </p:nvGrpSpPr>
            <p:grpSpPr>
              <a:xfrm>
                <a:off x="1989961" y="1665409"/>
                <a:ext cx="413499" cy="266755"/>
                <a:chOff x="1371600" y="2038342"/>
                <a:chExt cx="609600" cy="393263"/>
              </a:xfrm>
            </p:grpSpPr>
            <p:cxnSp>
              <p:nvCxnSpPr>
                <p:cNvPr id="669" name="Straight Connector 66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0" name="Straight Connector 66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1" name="Straight Connector 67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2" name="Straight Connector 67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3" name="Straight Connector 67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4" name="Straight Connector 67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5" name="Straight Connector 67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6" name="Straight Connector 67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7" name="Straight Connector 67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66" name="Rectangle 66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7" name="Rectangle 66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8" name="Rectangle 66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2" name="Rectangle 661"/>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Cache</a:t>
              </a:r>
            </a:p>
          </p:txBody>
        </p:sp>
      </p:grpSp>
      <p:grpSp>
        <p:nvGrpSpPr>
          <p:cNvPr id="732" name="Group 731"/>
          <p:cNvGrpSpPr/>
          <p:nvPr/>
        </p:nvGrpSpPr>
        <p:grpSpPr>
          <a:xfrm>
            <a:off x="6743244" y="2621483"/>
            <a:ext cx="540854" cy="333210"/>
            <a:chOff x="2877183" y="2583280"/>
            <a:chExt cx="540854" cy="333210"/>
          </a:xfrm>
        </p:grpSpPr>
        <p:grpSp>
          <p:nvGrpSpPr>
            <p:cNvPr id="733" name="Group 732"/>
            <p:cNvGrpSpPr/>
            <p:nvPr/>
          </p:nvGrpSpPr>
          <p:grpSpPr>
            <a:xfrm>
              <a:off x="2877183" y="2583280"/>
              <a:ext cx="540854" cy="333210"/>
              <a:chOff x="1926169" y="1632181"/>
              <a:chExt cx="540854" cy="333210"/>
            </a:xfrm>
          </p:grpSpPr>
          <p:sp>
            <p:nvSpPr>
              <p:cNvPr id="736" name="Rectangle 73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7" name="Rectangle 73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8" name="Group 737"/>
              <p:cNvGrpSpPr/>
              <p:nvPr/>
            </p:nvGrpSpPr>
            <p:grpSpPr>
              <a:xfrm>
                <a:off x="1989961" y="1665409"/>
                <a:ext cx="413499" cy="266755"/>
                <a:chOff x="1371600" y="2038342"/>
                <a:chExt cx="609600" cy="393263"/>
              </a:xfrm>
            </p:grpSpPr>
            <p:cxnSp>
              <p:nvCxnSpPr>
                <p:cNvPr id="742" name="Straight Connector 74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3" name="Straight Connector 74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4" name="Straight Connector 74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5" name="Straight Connector 74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6" name="Straight Connector 74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7" name="Straight Connector 74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8" name="Straight Connector 74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9" name="Straight Connector 74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50" name="Straight Connector 74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39" name="Rectangle 73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0" name="Rectangle 73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1" name="Rectangle 74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4" name="Rectangle 733"/>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dirty="0"/>
            </a:p>
          </p:txBody>
        </p:sp>
        <p:pic>
          <p:nvPicPr>
            <p:cNvPr id="735"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1" name="Group 750"/>
          <p:cNvGrpSpPr/>
          <p:nvPr/>
        </p:nvGrpSpPr>
        <p:grpSpPr>
          <a:xfrm>
            <a:off x="8041757" y="2688658"/>
            <a:ext cx="417984" cy="417984"/>
            <a:chOff x="6631467" y="1985441"/>
            <a:chExt cx="417984" cy="417984"/>
          </a:xfrm>
        </p:grpSpPr>
        <p:sp>
          <p:nvSpPr>
            <p:cNvPr id="752" name="Rectangle 751"/>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3" name="Picture 2" descr="http://nginx.com/wp-content/uploads/2014/10/icon-load-balancing.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4" name="Group 753"/>
          <p:cNvGrpSpPr/>
          <p:nvPr/>
        </p:nvGrpSpPr>
        <p:grpSpPr>
          <a:xfrm>
            <a:off x="7576901" y="2682415"/>
            <a:ext cx="417984" cy="417984"/>
            <a:chOff x="6098534" y="1990948"/>
            <a:chExt cx="417984" cy="417984"/>
          </a:xfrm>
        </p:grpSpPr>
        <p:sp>
          <p:nvSpPr>
            <p:cNvPr id="755" name="Rectangle 754"/>
            <p:cNvSpPr/>
            <p:nvPr/>
          </p:nvSpPr>
          <p:spPr>
            <a:xfrm>
              <a:off x="6098534" y="1990948"/>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6" name="Rectangle 755"/>
            <p:cNvSpPr/>
            <p:nvPr/>
          </p:nvSpPr>
          <p:spPr>
            <a:xfrm>
              <a:off x="6145406" y="2117632"/>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757" name="Group 756"/>
          <p:cNvGrpSpPr/>
          <p:nvPr/>
        </p:nvGrpSpPr>
        <p:grpSpPr>
          <a:xfrm>
            <a:off x="7580717" y="3151838"/>
            <a:ext cx="417984" cy="417984"/>
            <a:chOff x="6102350" y="2460371"/>
            <a:chExt cx="417984" cy="417984"/>
          </a:xfrm>
        </p:grpSpPr>
        <p:sp>
          <p:nvSpPr>
            <p:cNvPr id="758" name="Rectangle 757"/>
            <p:cNvSpPr/>
            <p:nvPr/>
          </p:nvSpPr>
          <p:spPr>
            <a:xfrm>
              <a:off x="6102350" y="246037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9" name="Rectangle 758"/>
            <p:cNvSpPr/>
            <p:nvPr/>
          </p:nvSpPr>
          <p:spPr>
            <a:xfrm>
              <a:off x="6149222" y="2587055"/>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bg1"/>
                  </a:solidFill>
                </a:rPr>
                <a:t>API</a:t>
              </a:r>
            </a:p>
          </p:txBody>
        </p:sp>
      </p:grpSp>
      <p:grpSp>
        <p:nvGrpSpPr>
          <p:cNvPr id="760" name="Group 759"/>
          <p:cNvGrpSpPr/>
          <p:nvPr/>
        </p:nvGrpSpPr>
        <p:grpSpPr>
          <a:xfrm>
            <a:off x="8043715" y="3156524"/>
            <a:ext cx="417984" cy="417984"/>
            <a:chOff x="6637872" y="2461910"/>
            <a:chExt cx="417984" cy="417984"/>
          </a:xfrm>
        </p:grpSpPr>
        <p:sp>
          <p:nvSpPr>
            <p:cNvPr id="761" name="Rectangle 760"/>
            <p:cNvSpPr/>
            <p:nvPr/>
          </p:nvSpPr>
          <p:spPr>
            <a:xfrm>
              <a:off x="6637872" y="24619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2" name="Rectangle 761"/>
            <p:cNvSpPr/>
            <p:nvPr/>
          </p:nvSpPr>
          <p:spPr>
            <a:xfrm>
              <a:off x="6684744" y="258859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Cache</a:t>
              </a:r>
            </a:p>
          </p:txBody>
        </p:sp>
      </p:grpSp>
      <p:grpSp>
        <p:nvGrpSpPr>
          <p:cNvPr id="763" name="Group 762"/>
          <p:cNvGrpSpPr/>
          <p:nvPr/>
        </p:nvGrpSpPr>
        <p:grpSpPr>
          <a:xfrm>
            <a:off x="3437492" y="3945686"/>
            <a:ext cx="540854" cy="333210"/>
            <a:chOff x="3240661" y="1005909"/>
            <a:chExt cx="540854" cy="333210"/>
          </a:xfrm>
        </p:grpSpPr>
        <p:grpSp>
          <p:nvGrpSpPr>
            <p:cNvPr id="764" name="Group 763"/>
            <p:cNvGrpSpPr/>
            <p:nvPr/>
          </p:nvGrpSpPr>
          <p:grpSpPr>
            <a:xfrm>
              <a:off x="3240661" y="1005909"/>
              <a:ext cx="540854" cy="333210"/>
              <a:chOff x="1926169" y="1632181"/>
              <a:chExt cx="540854" cy="333210"/>
            </a:xfrm>
          </p:grpSpPr>
          <p:sp>
            <p:nvSpPr>
              <p:cNvPr id="766" name="Rectangle 76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7" name="Rectangle 76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8" name="Group 767"/>
              <p:cNvGrpSpPr/>
              <p:nvPr/>
            </p:nvGrpSpPr>
            <p:grpSpPr>
              <a:xfrm>
                <a:off x="1989961" y="1665409"/>
                <a:ext cx="413499" cy="266755"/>
                <a:chOff x="1371600" y="2038342"/>
                <a:chExt cx="609600" cy="393263"/>
              </a:xfrm>
            </p:grpSpPr>
            <p:cxnSp>
              <p:nvCxnSpPr>
                <p:cNvPr id="772" name="Straight Connector 77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3" name="Straight Connector 77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4" name="Straight Connector 77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5" name="Straight Connector 77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6" name="Straight Connector 77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7" name="Straight Connector 77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9" name="Straight Connector 77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80" name="Straight Connector 77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69" name="Rectangle 76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0" name="Rectangle 76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1" name="Rectangle 77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65" name="Rectangle 764"/>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bg1"/>
                  </a:solidFill>
                </a:rPr>
                <a:t>API</a:t>
              </a:r>
            </a:p>
          </p:txBody>
        </p:sp>
      </p:grpSp>
      <p:grpSp>
        <p:nvGrpSpPr>
          <p:cNvPr id="781" name="Group 780"/>
          <p:cNvGrpSpPr/>
          <p:nvPr/>
        </p:nvGrpSpPr>
        <p:grpSpPr>
          <a:xfrm>
            <a:off x="3438552" y="3613202"/>
            <a:ext cx="540854" cy="333210"/>
            <a:chOff x="3240661" y="1005909"/>
            <a:chExt cx="540854" cy="333210"/>
          </a:xfrm>
        </p:grpSpPr>
        <p:grpSp>
          <p:nvGrpSpPr>
            <p:cNvPr id="782" name="Group 781"/>
            <p:cNvGrpSpPr/>
            <p:nvPr/>
          </p:nvGrpSpPr>
          <p:grpSpPr>
            <a:xfrm>
              <a:off x="3240661" y="1005909"/>
              <a:ext cx="540854" cy="333210"/>
              <a:chOff x="1926169" y="1632181"/>
              <a:chExt cx="540854" cy="333210"/>
            </a:xfrm>
          </p:grpSpPr>
          <p:sp>
            <p:nvSpPr>
              <p:cNvPr id="784" name="Rectangle 783"/>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5" name="Rectangle 78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6" name="Group 785"/>
              <p:cNvGrpSpPr/>
              <p:nvPr/>
            </p:nvGrpSpPr>
            <p:grpSpPr>
              <a:xfrm>
                <a:off x="1989961" y="1665409"/>
                <a:ext cx="413499" cy="266755"/>
                <a:chOff x="1371600" y="2038342"/>
                <a:chExt cx="609600" cy="393263"/>
              </a:xfrm>
            </p:grpSpPr>
            <p:cxnSp>
              <p:nvCxnSpPr>
                <p:cNvPr id="790" name="Straight Connector 789"/>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1" name="Straight Connector 790"/>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2" name="Straight Connector 791"/>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3" name="Straight Connector 792"/>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4" name="Straight Connector 793"/>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5" name="Straight Connector 794"/>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6" name="Straight Connector 795"/>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7" name="Straight Connector 796"/>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8" name="Straight Connector 797"/>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87" name="Rectangle 786"/>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8" name="Rectangle 787"/>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9" name="Rectangle 788"/>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3" name="Rectangle 782"/>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bg1"/>
                  </a:solidFill>
                </a:rPr>
                <a:t>API</a:t>
              </a:r>
            </a:p>
          </p:txBody>
        </p:sp>
      </p:grpSp>
      <p:grpSp>
        <p:nvGrpSpPr>
          <p:cNvPr id="799" name="Group 798"/>
          <p:cNvGrpSpPr/>
          <p:nvPr/>
        </p:nvGrpSpPr>
        <p:grpSpPr>
          <a:xfrm>
            <a:off x="3981391" y="3613202"/>
            <a:ext cx="540854" cy="333210"/>
            <a:chOff x="3240661" y="1005909"/>
            <a:chExt cx="540854" cy="333210"/>
          </a:xfrm>
        </p:grpSpPr>
        <p:grpSp>
          <p:nvGrpSpPr>
            <p:cNvPr id="800" name="Group 799"/>
            <p:cNvGrpSpPr/>
            <p:nvPr/>
          </p:nvGrpSpPr>
          <p:grpSpPr>
            <a:xfrm>
              <a:off x="3240661" y="1005909"/>
              <a:ext cx="540854" cy="333210"/>
              <a:chOff x="1926169" y="1632181"/>
              <a:chExt cx="540854" cy="333210"/>
            </a:xfrm>
          </p:grpSpPr>
          <p:sp>
            <p:nvSpPr>
              <p:cNvPr id="802" name="Rectangle 80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3" name="Rectangle 80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4" name="Group 803"/>
              <p:cNvGrpSpPr/>
              <p:nvPr/>
            </p:nvGrpSpPr>
            <p:grpSpPr>
              <a:xfrm>
                <a:off x="1989961" y="1665409"/>
                <a:ext cx="413499" cy="266755"/>
                <a:chOff x="1371600" y="2038342"/>
                <a:chExt cx="609600" cy="393263"/>
              </a:xfrm>
            </p:grpSpPr>
            <p:cxnSp>
              <p:nvCxnSpPr>
                <p:cNvPr id="808" name="Straight Connector 80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0" name="Straight Connector 80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4" name="Straight Connector 81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05" name="Rectangle 80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6" name="Rectangle 80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7" name="Rectangle 80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1" name="Rectangle 800"/>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bg1"/>
                  </a:solidFill>
                </a:rPr>
                <a:t>API</a:t>
              </a:r>
            </a:p>
          </p:txBody>
        </p:sp>
      </p:grpSp>
      <p:grpSp>
        <p:nvGrpSpPr>
          <p:cNvPr id="817" name="Group 816"/>
          <p:cNvGrpSpPr/>
          <p:nvPr/>
        </p:nvGrpSpPr>
        <p:grpSpPr>
          <a:xfrm>
            <a:off x="3979030" y="4276983"/>
            <a:ext cx="540854" cy="333210"/>
            <a:chOff x="3240661" y="1005909"/>
            <a:chExt cx="540854" cy="333210"/>
          </a:xfrm>
        </p:grpSpPr>
        <p:grpSp>
          <p:nvGrpSpPr>
            <p:cNvPr id="818" name="Group 817"/>
            <p:cNvGrpSpPr/>
            <p:nvPr/>
          </p:nvGrpSpPr>
          <p:grpSpPr>
            <a:xfrm>
              <a:off x="3240661" y="1005909"/>
              <a:ext cx="540854" cy="333210"/>
              <a:chOff x="1926169" y="1632181"/>
              <a:chExt cx="540854" cy="333210"/>
            </a:xfrm>
          </p:grpSpPr>
          <p:sp>
            <p:nvSpPr>
              <p:cNvPr id="820" name="Rectangle 81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1" name="Rectangle 82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2" name="Group 821"/>
              <p:cNvGrpSpPr/>
              <p:nvPr/>
            </p:nvGrpSpPr>
            <p:grpSpPr>
              <a:xfrm>
                <a:off x="1989961" y="1665409"/>
                <a:ext cx="413499" cy="266755"/>
                <a:chOff x="1371600" y="2038342"/>
                <a:chExt cx="609600" cy="393263"/>
              </a:xfrm>
            </p:grpSpPr>
            <p:cxnSp>
              <p:nvCxnSpPr>
                <p:cNvPr id="826" name="Straight Connector 82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8" name="Straight Connector 82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9" name="Straight Connector 82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4" name="Straight Connector 83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23" name="Rectangle 82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4" name="Rectangle 82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5" name="Rectangle 82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19" name="Rectangle 818"/>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Cache</a:t>
              </a:r>
            </a:p>
          </p:txBody>
        </p:sp>
      </p:grpSp>
      <p:grpSp>
        <p:nvGrpSpPr>
          <p:cNvPr id="835" name="Group 834"/>
          <p:cNvGrpSpPr/>
          <p:nvPr/>
        </p:nvGrpSpPr>
        <p:grpSpPr>
          <a:xfrm>
            <a:off x="3981391" y="3943773"/>
            <a:ext cx="540854" cy="333210"/>
            <a:chOff x="3240661" y="1005909"/>
            <a:chExt cx="540854" cy="333210"/>
          </a:xfrm>
        </p:grpSpPr>
        <p:grpSp>
          <p:nvGrpSpPr>
            <p:cNvPr id="836" name="Group 835"/>
            <p:cNvGrpSpPr/>
            <p:nvPr/>
          </p:nvGrpSpPr>
          <p:grpSpPr>
            <a:xfrm>
              <a:off x="3240661" y="1005909"/>
              <a:ext cx="540854" cy="333210"/>
              <a:chOff x="1926169" y="1632181"/>
              <a:chExt cx="540854" cy="333210"/>
            </a:xfrm>
          </p:grpSpPr>
          <p:sp>
            <p:nvSpPr>
              <p:cNvPr id="838" name="Rectangle 83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9" name="Rectangle 83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0" name="Group 839"/>
              <p:cNvGrpSpPr/>
              <p:nvPr/>
            </p:nvGrpSpPr>
            <p:grpSpPr>
              <a:xfrm>
                <a:off x="1989961" y="1665409"/>
                <a:ext cx="413499" cy="266755"/>
                <a:chOff x="1371600" y="2038342"/>
                <a:chExt cx="609600" cy="393263"/>
              </a:xfrm>
            </p:grpSpPr>
            <p:cxnSp>
              <p:nvCxnSpPr>
                <p:cNvPr id="844" name="Straight Connector 84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5" name="Straight Connector 84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6" name="Straight Connector 84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7" name="Straight Connector 84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8" name="Straight Connector 84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9" name="Straight Connector 84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0" name="Straight Connector 84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1" name="Straight Connector 85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2" name="Straight Connector 85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41" name="Rectangle 84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2" name="Rectangle 84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3" name="Rectangle 84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37" name="Rectangle 836"/>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Cache</a:t>
              </a:r>
            </a:p>
          </p:txBody>
        </p:sp>
      </p:grpSp>
      <p:grpSp>
        <p:nvGrpSpPr>
          <p:cNvPr id="853" name="Group 852"/>
          <p:cNvGrpSpPr/>
          <p:nvPr/>
        </p:nvGrpSpPr>
        <p:grpSpPr>
          <a:xfrm>
            <a:off x="3438552" y="2621483"/>
            <a:ext cx="540854" cy="333210"/>
            <a:chOff x="3240661" y="1005909"/>
            <a:chExt cx="540854" cy="333210"/>
          </a:xfrm>
        </p:grpSpPr>
        <p:grpSp>
          <p:nvGrpSpPr>
            <p:cNvPr id="854" name="Group 853"/>
            <p:cNvGrpSpPr/>
            <p:nvPr/>
          </p:nvGrpSpPr>
          <p:grpSpPr>
            <a:xfrm>
              <a:off x="3240661" y="1005909"/>
              <a:ext cx="540854" cy="333210"/>
              <a:chOff x="1926169" y="1632181"/>
              <a:chExt cx="540854" cy="333210"/>
            </a:xfrm>
          </p:grpSpPr>
          <p:sp>
            <p:nvSpPr>
              <p:cNvPr id="856" name="Rectangle 85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7" name="Rectangle 85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8" name="Group 857"/>
              <p:cNvGrpSpPr/>
              <p:nvPr/>
            </p:nvGrpSpPr>
            <p:grpSpPr>
              <a:xfrm>
                <a:off x="1989961" y="1665409"/>
                <a:ext cx="413499" cy="266755"/>
                <a:chOff x="1371600" y="2038342"/>
                <a:chExt cx="609600" cy="393263"/>
              </a:xfrm>
            </p:grpSpPr>
            <p:cxnSp>
              <p:nvCxnSpPr>
                <p:cNvPr id="862" name="Straight Connector 86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3" name="Straight Connector 86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4" name="Straight Connector 86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5" name="Straight Connector 86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6" name="Straight Connector 86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7" name="Straight Connector 86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8" name="Straight Connector 86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9" name="Straight Connector 86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70" name="Straight Connector 86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59" name="Rectangle 85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0" name="Rectangle 85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1" name="Rectangle 86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5" name="Rectangle 854"/>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871" name="Group 870"/>
          <p:cNvGrpSpPr/>
          <p:nvPr/>
        </p:nvGrpSpPr>
        <p:grpSpPr>
          <a:xfrm>
            <a:off x="3438552" y="2952056"/>
            <a:ext cx="540854" cy="333210"/>
            <a:chOff x="3240661" y="1005909"/>
            <a:chExt cx="540854" cy="333210"/>
          </a:xfrm>
        </p:grpSpPr>
        <p:grpSp>
          <p:nvGrpSpPr>
            <p:cNvPr id="872" name="Group 871"/>
            <p:cNvGrpSpPr/>
            <p:nvPr/>
          </p:nvGrpSpPr>
          <p:grpSpPr>
            <a:xfrm>
              <a:off x="3240661" y="1005909"/>
              <a:ext cx="540854" cy="333210"/>
              <a:chOff x="1926169" y="1632181"/>
              <a:chExt cx="540854" cy="333210"/>
            </a:xfrm>
          </p:grpSpPr>
          <p:sp>
            <p:nvSpPr>
              <p:cNvPr id="874" name="Rectangle 873"/>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5" name="Rectangle 87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6" name="Group 875"/>
              <p:cNvGrpSpPr/>
              <p:nvPr/>
            </p:nvGrpSpPr>
            <p:grpSpPr>
              <a:xfrm>
                <a:off x="1989961" y="1665409"/>
                <a:ext cx="413499" cy="266755"/>
                <a:chOff x="1371600" y="2038342"/>
                <a:chExt cx="609600" cy="393263"/>
              </a:xfrm>
            </p:grpSpPr>
            <p:cxnSp>
              <p:nvCxnSpPr>
                <p:cNvPr id="880" name="Straight Connector 879"/>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1" name="Straight Connector 880"/>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2" name="Straight Connector 881"/>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3" name="Straight Connector 882"/>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4" name="Straight Connector 883"/>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5" name="Straight Connector 884"/>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6" name="Straight Connector 885"/>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7" name="Straight Connector 886"/>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8" name="Straight Connector 887"/>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77" name="Rectangle 876"/>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8" name="Rectangle 877"/>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9" name="Rectangle 878"/>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73" name="Rectangle 872"/>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889" name="Group 888"/>
          <p:cNvGrpSpPr/>
          <p:nvPr/>
        </p:nvGrpSpPr>
        <p:grpSpPr>
          <a:xfrm>
            <a:off x="3438552" y="3282629"/>
            <a:ext cx="540854" cy="333210"/>
            <a:chOff x="3240661" y="1005909"/>
            <a:chExt cx="540854" cy="333210"/>
          </a:xfrm>
        </p:grpSpPr>
        <p:grpSp>
          <p:nvGrpSpPr>
            <p:cNvPr id="890" name="Group 889"/>
            <p:cNvGrpSpPr/>
            <p:nvPr/>
          </p:nvGrpSpPr>
          <p:grpSpPr>
            <a:xfrm>
              <a:off x="3240661" y="1005909"/>
              <a:ext cx="540854" cy="333210"/>
              <a:chOff x="1926169" y="1632181"/>
              <a:chExt cx="540854" cy="333210"/>
            </a:xfrm>
          </p:grpSpPr>
          <p:sp>
            <p:nvSpPr>
              <p:cNvPr id="892" name="Rectangle 89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3" name="Rectangle 89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94" name="Group 893"/>
              <p:cNvGrpSpPr/>
              <p:nvPr/>
            </p:nvGrpSpPr>
            <p:grpSpPr>
              <a:xfrm>
                <a:off x="1989961" y="1665409"/>
                <a:ext cx="413499" cy="266755"/>
                <a:chOff x="1371600" y="2038342"/>
                <a:chExt cx="609600" cy="393263"/>
              </a:xfrm>
            </p:grpSpPr>
            <p:cxnSp>
              <p:nvCxnSpPr>
                <p:cNvPr id="898" name="Straight Connector 89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99" name="Straight Connector 89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0" name="Straight Connector 89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1" name="Straight Connector 90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2" name="Straight Connector 90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3" name="Straight Connector 90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4" name="Straight Connector 90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5" name="Straight Connector 90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6" name="Straight Connector 90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95" name="Rectangle 89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6" name="Rectangle 89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7" name="Rectangle 89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1" name="Rectangle 890"/>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907" name="Group 906"/>
          <p:cNvGrpSpPr/>
          <p:nvPr/>
        </p:nvGrpSpPr>
        <p:grpSpPr>
          <a:xfrm>
            <a:off x="3981391" y="3282629"/>
            <a:ext cx="540854" cy="333210"/>
            <a:chOff x="3240661" y="1005909"/>
            <a:chExt cx="540854" cy="333210"/>
          </a:xfrm>
        </p:grpSpPr>
        <p:grpSp>
          <p:nvGrpSpPr>
            <p:cNvPr id="908" name="Group 907"/>
            <p:cNvGrpSpPr/>
            <p:nvPr/>
          </p:nvGrpSpPr>
          <p:grpSpPr>
            <a:xfrm>
              <a:off x="3240661" y="1005909"/>
              <a:ext cx="540854" cy="333210"/>
              <a:chOff x="1926169" y="1632181"/>
              <a:chExt cx="540854" cy="333210"/>
            </a:xfrm>
          </p:grpSpPr>
          <p:sp>
            <p:nvSpPr>
              <p:cNvPr id="910" name="Rectangle 90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1" name="Rectangle 91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2" name="Group 911"/>
              <p:cNvGrpSpPr/>
              <p:nvPr/>
            </p:nvGrpSpPr>
            <p:grpSpPr>
              <a:xfrm>
                <a:off x="1989961" y="1665409"/>
                <a:ext cx="413499" cy="266755"/>
                <a:chOff x="1371600" y="2038342"/>
                <a:chExt cx="609600" cy="393263"/>
              </a:xfrm>
            </p:grpSpPr>
            <p:cxnSp>
              <p:nvCxnSpPr>
                <p:cNvPr id="916" name="Straight Connector 91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7" name="Straight Connector 91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8" name="Straight Connector 91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9" name="Straight Connector 91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0" name="Straight Connector 91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1" name="Straight Connector 92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2" name="Straight Connector 92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3" name="Straight Connector 92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4" name="Straight Connector 92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13" name="Rectangle 91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4" name="Rectangle 91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5" name="Rectangle 91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09" name="Rectangle 908"/>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925" name="Group 924"/>
          <p:cNvGrpSpPr/>
          <p:nvPr/>
        </p:nvGrpSpPr>
        <p:grpSpPr>
          <a:xfrm>
            <a:off x="3981391" y="2952056"/>
            <a:ext cx="540854" cy="333210"/>
            <a:chOff x="3240661" y="1005909"/>
            <a:chExt cx="540854" cy="333210"/>
          </a:xfrm>
        </p:grpSpPr>
        <p:grpSp>
          <p:nvGrpSpPr>
            <p:cNvPr id="926" name="Group 925"/>
            <p:cNvGrpSpPr/>
            <p:nvPr/>
          </p:nvGrpSpPr>
          <p:grpSpPr>
            <a:xfrm>
              <a:off x="3240661" y="1005909"/>
              <a:ext cx="540854" cy="333210"/>
              <a:chOff x="1926169" y="1632181"/>
              <a:chExt cx="540854" cy="333210"/>
            </a:xfrm>
          </p:grpSpPr>
          <p:sp>
            <p:nvSpPr>
              <p:cNvPr id="928" name="Rectangle 92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9" name="Rectangle 92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0" name="Group 929"/>
              <p:cNvGrpSpPr/>
              <p:nvPr/>
            </p:nvGrpSpPr>
            <p:grpSpPr>
              <a:xfrm>
                <a:off x="1989961" y="1665409"/>
                <a:ext cx="413499" cy="266755"/>
                <a:chOff x="1371600" y="2038342"/>
                <a:chExt cx="609600" cy="393263"/>
              </a:xfrm>
            </p:grpSpPr>
            <p:cxnSp>
              <p:nvCxnSpPr>
                <p:cNvPr id="934" name="Straight Connector 93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5" name="Straight Connector 93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6" name="Straight Connector 93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7" name="Straight Connector 93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8" name="Straight Connector 93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9" name="Straight Connector 93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0" name="Straight Connector 93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1" name="Straight Connector 94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2" name="Straight Connector 94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31" name="Rectangle 93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2" name="Rectangle 93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3" name="Rectangle 93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7" name="Rectangle 926"/>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943" name="Group 942"/>
          <p:cNvGrpSpPr/>
          <p:nvPr/>
        </p:nvGrpSpPr>
        <p:grpSpPr>
          <a:xfrm>
            <a:off x="3981391" y="2621483"/>
            <a:ext cx="540854" cy="333210"/>
            <a:chOff x="2877183" y="2583280"/>
            <a:chExt cx="540854" cy="333210"/>
          </a:xfrm>
        </p:grpSpPr>
        <p:grpSp>
          <p:nvGrpSpPr>
            <p:cNvPr id="944" name="Group 943"/>
            <p:cNvGrpSpPr/>
            <p:nvPr/>
          </p:nvGrpSpPr>
          <p:grpSpPr>
            <a:xfrm>
              <a:off x="2877183" y="2583280"/>
              <a:ext cx="540854" cy="333210"/>
              <a:chOff x="1926169" y="1632181"/>
              <a:chExt cx="540854" cy="333210"/>
            </a:xfrm>
          </p:grpSpPr>
          <p:sp>
            <p:nvSpPr>
              <p:cNvPr id="947" name="Rectangle 946"/>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8" name="Rectangle 947"/>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9" name="Group 948"/>
              <p:cNvGrpSpPr/>
              <p:nvPr/>
            </p:nvGrpSpPr>
            <p:grpSpPr>
              <a:xfrm>
                <a:off x="1989961" y="1665409"/>
                <a:ext cx="413499" cy="266755"/>
                <a:chOff x="1371600" y="2038342"/>
                <a:chExt cx="609600" cy="393263"/>
              </a:xfrm>
            </p:grpSpPr>
            <p:cxnSp>
              <p:nvCxnSpPr>
                <p:cNvPr id="953" name="Straight Connector 952"/>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4" name="Straight Connector 953"/>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5" name="Straight Connector 954"/>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6" name="Straight Connector 955"/>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7" name="Straight Connector 956"/>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8" name="Straight Connector 957"/>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9" name="Straight Connector 958"/>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60" name="Straight Connector 959"/>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61" name="Straight Connector 960"/>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50" name="Rectangle 949"/>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1" name="Rectangle 950"/>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2" name="Rectangle 951"/>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5" name="Rectangle 944"/>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dirty="0"/>
            </a:p>
          </p:txBody>
        </p:sp>
        <p:pic>
          <p:nvPicPr>
            <p:cNvPr id="946"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sp>
        <p:nvSpPr>
          <p:cNvPr id="995" name="Rectangle 994"/>
          <p:cNvSpPr/>
          <p:nvPr/>
        </p:nvSpPr>
        <p:spPr>
          <a:xfrm>
            <a:off x="500260" y="1202109"/>
            <a:ext cx="8184534" cy="216856"/>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Container Scheduling</a:t>
            </a:r>
          </a:p>
        </p:txBody>
      </p:sp>
      <p:sp>
        <p:nvSpPr>
          <p:cNvPr id="996" name="Rectangle 995"/>
          <p:cNvSpPr/>
          <p:nvPr/>
        </p:nvSpPr>
        <p:spPr>
          <a:xfrm>
            <a:off x="500260" y="1428880"/>
            <a:ext cx="8184534" cy="216856"/>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Container Orchestration</a:t>
            </a:r>
          </a:p>
        </p:txBody>
      </p:sp>
      <p:grpSp>
        <p:nvGrpSpPr>
          <p:cNvPr id="511" name="Group 510"/>
          <p:cNvGrpSpPr/>
          <p:nvPr/>
        </p:nvGrpSpPr>
        <p:grpSpPr>
          <a:xfrm>
            <a:off x="502265" y="56728"/>
            <a:ext cx="2642871" cy="1658464"/>
            <a:chOff x="500260" y="1774629"/>
            <a:chExt cx="2642871" cy="1658464"/>
          </a:xfrm>
        </p:grpSpPr>
        <p:grpSp>
          <p:nvGrpSpPr>
            <p:cNvPr id="512" name="Group 511"/>
            <p:cNvGrpSpPr/>
            <p:nvPr/>
          </p:nvGrpSpPr>
          <p:grpSpPr>
            <a:xfrm>
              <a:off x="500260" y="1885950"/>
              <a:ext cx="2642871" cy="1547143"/>
              <a:chOff x="500260" y="1885950"/>
              <a:chExt cx="2642871" cy="1547143"/>
            </a:xfrm>
          </p:grpSpPr>
          <p:grpSp>
            <p:nvGrpSpPr>
              <p:cNvPr id="514" name="Group 513"/>
              <p:cNvGrpSpPr/>
              <p:nvPr/>
            </p:nvGrpSpPr>
            <p:grpSpPr>
              <a:xfrm>
                <a:off x="500260" y="1885950"/>
                <a:ext cx="2642871" cy="1547143"/>
                <a:chOff x="4156030" y="3448050"/>
                <a:chExt cx="2566671" cy="1504302"/>
              </a:xfrm>
            </p:grpSpPr>
            <p:sp>
              <p:nvSpPr>
                <p:cNvPr id="522" name="Rectangle 521"/>
                <p:cNvSpPr/>
                <p:nvPr/>
              </p:nvSpPr>
              <p:spPr>
                <a:xfrm>
                  <a:off x="4156031" y="3562350"/>
                  <a:ext cx="2566670" cy="1390002"/>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3" name="Flowchart: Alternate Process 522"/>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DOCKER_HOST</a:t>
                  </a:r>
                </a:p>
              </p:txBody>
            </p:sp>
          </p:grpSp>
          <p:grpSp>
            <p:nvGrpSpPr>
              <p:cNvPr id="515" name="Group 514"/>
              <p:cNvGrpSpPr/>
              <p:nvPr/>
            </p:nvGrpSpPr>
            <p:grpSpPr>
              <a:xfrm>
                <a:off x="1902777" y="2371294"/>
                <a:ext cx="1135636" cy="988361"/>
                <a:chOff x="7441367" y="1793260"/>
                <a:chExt cx="1135636" cy="988361"/>
              </a:xfrm>
            </p:grpSpPr>
            <p:sp>
              <p:nvSpPr>
                <p:cNvPr id="520" name="Rectangle 519"/>
                <p:cNvSpPr/>
                <p:nvPr/>
              </p:nvSpPr>
              <p:spPr>
                <a:xfrm>
                  <a:off x="7441367" y="1933398"/>
                  <a:ext cx="1135636" cy="84822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1" name="Flowchart: Alternate Process 520"/>
                <p:cNvSpPr/>
                <p:nvPr/>
              </p:nvSpPr>
              <p:spPr>
                <a:xfrm>
                  <a:off x="7441367" y="1793260"/>
                  <a:ext cx="96838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Image Cache</a:t>
                  </a:r>
                </a:p>
              </p:txBody>
            </p:sp>
          </p:grpSp>
          <p:grpSp>
            <p:nvGrpSpPr>
              <p:cNvPr id="516" name="Group 515"/>
              <p:cNvGrpSpPr/>
              <p:nvPr/>
            </p:nvGrpSpPr>
            <p:grpSpPr>
              <a:xfrm>
                <a:off x="633701" y="2371294"/>
                <a:ext cx="1135636" cy="988361"/>
                <a:chOff x="6172291" y="1793260"/>
                <a:chExt cx="1135636" cy="988361"/>
              </a:xfrm>
            </p:grpSpPr>
            <p:sp>
              <p:nvSpPr>
                <p:cNvPr id="518" name="Rectangle 517"/>
                <p:cNvSpPr/>
                <p:nvPr/>
              </p:nvSpPr>
              <p:spPr>
                <a:xfrm>
                  <a:off x="6172291" y="1933398"/>
                  <a:ext cx="1135636" cy="84822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9" name="Flowchart: Alternate Process 518"/>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Containers</a:t>
                  </a:r>
                </a:p>
              </p:txBody>
            </p:sp>
          </p:grpSp>
          <p:sp>
            <p:nvSpPr>
              <p:cNvPr id="517" name="Rectangle 516"/>
              <p:cNvSpPr/>
              <p:nvPr/>
            </p:nvSpPr>
            <p:spPr>
              <a:xfrm>
                <a:off x="628530" y="2158577"/>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Docker daemon</a:t>
                </a:r>
              </a:p>
            </p:txBody>
          </p:sp>
        </p:grpSp>
        <p:pic>
          <p:nvPicPr>
            <p:cNvPr id="513" name="Picture 4" descr="http://www.mi2.hr/wp-content/uploads/2015/10/docke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67282"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p:cNvGrpSpPr/>
          <p:nvPr/>
        </p:nvGrpSpPr>
        <p:grpSpPr>
          <a:xfrm>
            <a:off x="654170" y="903582"/>
            <a:ext cx="540854" cy="333210"/>
            <a:chOff x="654170" y="903582"/>
            <a:chExt cx="540854" cy="333210"/>
          </a:xfrm>
        </p:grpSpPr>
        <p:grpSp>
          <p:nvGrpSpPr>
            <p:cNvPr id="524" name="Group 523"/>
            <p:cNvGrpSpPr/>
            <p:nvPr/>
          </p:nvGrpSpPr>
          <p:grpSpPr>
            <a:xfrm>
              <a:off x="654170" y="903582"/>
              <a:ext cx="540854" cy="333210"/>
              <a:chOff x="2877183" y="2583280"/>
              <a:chExt cx="540854" cy="333210"/>
            </a:xfrm>
          </p:grpSpPr>
          <p:grpSp>
            <p:nvGrpSpPr>
              <p:cNvPr id="525" name="Group 524"/>
              <p:cNvGrpSpPr/>
              <p:nvPr/>
            </p:nvGrpSpPr>
            <p:grpSpPr>
              <a:xfrm>
                <a:off x="2877183" y="2583280"/>
                <a:ext cx="540854" cy="333210"/>
                <a:chOff x="1926169" y="1632181"/>
                <a:chExt cx="540854" cy="333210"/>
              </a:xfrm>
            </p:grpSpPr>
            <p:sp>
              <p:nvSpPr>
                <p:cNvPr id="528" name="Rectangle 52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9" name="Rectangle 52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0" name="Group 529"/>
                <p:cNvGrpSpPr/>
                <p:nvPr/>
              </p:nvGrpSpPr>
              <p:grpSpPr>
                <a:xfrm>
                  <a:off x="1989961" y="1665409"/>
                  <a:ext cx="413499" cy="266755"/>
                  <a:chOff x="1371600" y="2038342"/>
                  <a:chExt cx="609600" cy="393263"/>
                </a:xfrm>
              </p:grpSpPr>
              <p:cxnSp>
                <p:nvCxnSpPr>
                  <p:cNvPr id="534" name="Straight Connector 53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5" name="Straight Connector 53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7" name="Straight Connector 53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2" name="Straight Connector 54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31" name="Rectangle 53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Rectangle 53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3" name="Rectangle 53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6" name="Rectangle 525"/>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dirty="0"/>
              </a:p>
            </p:txBody>
          </p:sp>
        </p:grpSp>
        <p:pic>
          <p:nvPicPr>
            <p:cNvPr id="543" name="Picture 4" descr="http://mesos.apache.org/assets/img/mesos_logo.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66230"/>
            <a:stretch/>
          </p:blipFill>
          <p:spPr bwMode="auto">
            <a:xfrm>
              <a:off x="848731" y="978282"/>
              <a:ext cx="162205" cy="2039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p:cNvGrpSpPr/>
          <p:nvPr/>
        </p:nvGrpSpPr>
        <p:grpSpPr>
          <a:xfrm>
            <a:off x="1943585" y="917791"/>
            <a:ext cx="417984" cy="417984"/>
            <a:chOff x="1943585" y="917791"/>
            <a:chExt cx="417984" cy="417984"/>
          </a:xfrm>
        </p:grpSpPr>
        <p:sp>
          <p:nvSpPr>
            <p:cNvPr id="545" name="Rectangle 544"/>
            <p:cNvSpPr/>
            <p:nvPr/>
          </p:nvSpPr>
          <p:spPr>
            <a:xfrm>
              <a:off x="1943585" y="91779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4" name="Picture 6" descr="https://media.licdn.com/media/p/1/005/080/1ae/2e0809f.png"/>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r="64148"/>
            <a:stretch/>
          </p:blipFill>
          <p:spPr bwMode="auto">
            <a:xfrm>
              <a:off x="2002727" y="984132"/>
              <a:ext cx="287929" cy="247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8" name="Group 547"/>
          <p:cNvGrpSpPr/>
          <p:nvPr/>
        </p:nvGrpSpPr>
        <p:grpSpPr>
          <a:xfrm>
            <a:off x="1196902" y="905826"/>
            <a:ext cx="540854" cy="333210"/>
            <a:chOff x="2877183" y="2583280"/>
            <a:chExt cx="540854" cy="333210"/>
          </a:xfrm>
        </p:grpSpPr>
        <p:grpSp>
          <p:nvGrpSpPr>
            <p:cNvPr id="549" name="Group 548"/>
            <p:cNvGrpSpPr/>
            <p:nvPr/>
          </p:nvGrpSpPr>
          <p:grpSpPr>
            <a:xfrm>
              <a:off x="2877183" y="2583280"/>
              <a:ext cx="540854" cy="333210"/>
              <a:chOff x="1926169" y="1632181"/>
              <a:chExt cx="540854" cy="333210"/>
            </a:xfrm>
          </p:grpSpPr>
          <p:sp>
            <p:nvSpPr>
              <p:cNvPr id="552" name="Rectangle 55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3" name="Rectangle 55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4" name="Group 553"/>
              <p:cNvGrpSpPr/>
              <p:nvPr/>
            </p:nvGrpSpPr>
            <p:grpSpPr>
              <a:xfrm>
                <a:off x="1989961" y="1665409"/>
                <a:ext cx="413499" cy="266755"/>
                <a:chOff x="1371600" y="2038342"/>
                <a:chExt cx="609600" cy="393263"/>
              </a:xfrm>
            </p:grpSpPr>
            <p:cxnSp>
              <p:nvCxnSpPr>
                <p:cNvPr id="558" name="Straight Connector 55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55" name="Rectangle 55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6" name="Rectangle 55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7" name="Rectangle 55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0" name="Rectangle 549"/>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dirty="0"/>
            </a:p>
          </p:txBody>
        </p:sp>
        <p:pic>
          <p:nvPicPr>
            <p:cNvPr id="551"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7" name="Group 566"/>
          <p:cNvGrpSpPr/>
          <p:nvPr/>
        </p:nvGrpSpPr>
        <p:grpSpPr>
          <a:xfrm>
            <a:off x="2438356" y="917791"/>
            <a:ext cx="417984" cy="417984"/>
            <a:chOff x="6631467" y="1985441"/>
            <a:chExt cx="417984" cy="417984"/>
          </a:xfrm>
        </p:grpSpPr>
        <p:sp>
          <p:nvSpPr>
            <p:cNvPr id="568" name="Rectangle 567"/>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9" name="Picture 2" descr="http://nginx.com/wp-content/uploads/2014/10/icon-load-balancing.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0" name="Group 569"/>
          <p:cNvGrpSpPr/>
          <p:nvPr/>
        </p:nvGrpSpPr>
        <p:grpSpPr>
          <a:xfrm>
            <a:off x="6041923" y="56728"/>
            <a:ext cx="2642871" cy="1658464"/>
            <a:chOff x="500260" y="1774629"/>
            <a:chExt cx="2642871" cy="1658464"/>
          </a:xfrm>
        </p:grpSpPr>
        <p:grpSp>
          <p:nvGrpSpPr>
            <p:cNvPr id="571" name="Group 570"/>
            <p:cNvGrpSpPr/>
            <p:nvPr/>
          </p:nvGrpSpPr>
          <p:grpSpPr>
            <a:xfrm>
              <a:off x="500260" y="1885950"/>
              <a:ext cx="2642871" cy="1547143"/>
              <a:chOff x="500260" y="1885950"/>
              <a:chExt cx="2642871" cy="1547143"/>
            </a:xfrm>
          </p:grpSpPr>
          <p:grpSp>
            <p:nvGrpSpPr>
              <p:cNvPr id="573" name="Group 572"/>
              <p:cNvGrpSpPr/>
              <p:nvPr/>
            </p:nvGrpSpPr>
            <p:grpSpPr>
              <a:xfrm>
                <a:off x="500260" y="1885950"/>
                <a:ext cx="2642871" cy="1547143"/>
                <a:chOff x="4156030" y="3448050"/>
                <a:chExt cx="2566671" cy="1504302"/>
              </a:xfrm>
            </p:grpSpPr>
            <p:sp>
              <p:nvSpPr>
                <p:cNvPr id="581" name="Rectangle 580"/>
                <p:cNvSpPr/>
                <p:nvPr/>
              </p:nvSpPr>
              <p:spPr>
                <a:xfrm>
                  <a:off x="4156031" y="3562350"/>
                  <a:ext cx="2566670" cy="1390002"/>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4" name="Flowchart: Alternate Process 623"/>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DOCKER_HOST</a:t>
                  </a:r>
                </a:p>
              </p:txBody>
            </p:sp>
          </p:grpSp>
          <p:grpSp>
            <p:nvGrpSpPr>
              <p:cNvPr id="574" name="Group 573"/>
              <p:cNvGrpSpPr/>
              <p:nvPr/>
            </p:nvGrpSpPr>
            <p:grpSpPr>
              <a:xfrm>
                <a:off x="1902777" y="2371294"/>
                <a:ext cx="1135636" cy="988361"/>
                <a:chOff x="7441367" y="1793260"/>
                <a:chExt cx="1135636" cy="988361"/>
              </a:xfrm>
            </p:grpSpPr>
            <p:sp>
              <p:nvSpPr>
                <p:cNvPr id="579" name="Rectangle 578"/>
                <p:cNvSpPr/>
                <p:nvPr/>
              </p:nvSpPr>
              <p:spPr>
                <a:xfrm>
                  <a:off x="7441367" y="1933398"/>
                  <a:ext cx="1135636" cy="84822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0" name="Flowchart: Alternate Process 579"/>
                <p:cNvSpPr/>
                <p:nvPr/>
              </p:nvSpPr>
              <p:spPr>
                <a:xfrm>
                  <a:off x="7441367" y="1793260"/>
                  <a:ext cx="96838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Image Cache</a:t>
                  </a:r>
                </a:p>
              </p:txBody>
            </p:sp>
          </p:grpSp>
          <p:grpSp>
            <p:nvGrpSpPr>
              <p:cNvPr id="575" name="Group 574"/>
              <p:cNvGrpSpPr/>
              <p:nvPr/>
            </p:nvGrpSpPr>
            <p:grpSpPr>
              <a:xfrm>
                <a:off x="633701" y="2371294"/>
                <a:ext cx="1135636" cy="988361"/>
                <a:chOff x="6172291" y="1793260"/>
                <a:chExt cx="1135636" cy="988361"/>
              </a:xfrm>
            </p:grpSpPr>
            <p:sp>
              <p:nvSpPr>
                <p:cNvPr id="577" name="Rectangle 576"/>
                <p:cNvSpPr/>
                <p:nvPr/>
              </p:nvSpPr>
              <p:spPr>
                <a:xfrm>
                  <a:off x="6172291" y="1933398"/>
                  <a:ext cx="1135636" cy="84822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8" name="Flowchart: Alternate Process 577"/>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Containers</a:t>
                  </a:r>
                </a:p>
              </p:txBody>
            </p:sp>
          </p:grpSp>
          <p:sp>
            <p:nvSpPr>
              <p:cNvPr id="576" name="Rectangle 575"/>
              <p:cNvSpPr/>
              <p:nvPr/>
            </p:nvSpPr>
            <p:spPr>
              <a:xfrm>
                <a:off x="628530" y="2158577"/>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Docker daemon</a:t>
                </a:r>
              </a:p>
            </p:txBody>
          </p:sp>
        </p:grpSp>
        <p:pic>
          <p:nvPicPr>
            <p:cNvPr id="572" name="Picture 4" descr="http://www.mi2.hr/wp-content/uploads/2015/10/docke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67282"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5" name="Group 624"/>
          <p:cNvGrpSpPr/>
          <p:nvPr/>
        </p:nvGrpSpPr>
        <p:grpSpPr>
          <a:xfrm>
            <a:off x="6193828" y="903582"/>
            <a:ext cx="540854" cy="333210"/>
            <a:chOff x="654170" y="903582"/>
            <a:chExt cx="540854" cy="333210"/>
          </a:xfrm>
        </p:grpSpPr>
        <p:grpSp>
          <p:nvGrpSpPr>
            <p:cNvPr id="626" name="Group 625"/>
            <p:cNvGrpSpPr/>
            <p:nvPr/>
          </p:nvGrpSpPr>
          <p:grpSpPr>
            <a:xfrm>
              <a:off x="654170" y="903582"/>
              <a:ext cx="540854" cy="333210"/>
              <a:chOff x="2877183" y="2583280"/>
              <a:chExt cx="540854" cy="333210"/>
            </a:xfrm>
          </p:grpSpPr>
          <p:grpSp>
            <p:nvGrpSpPr>
              <p:cNvPr id="628" name="Group 627"/>
              <p:cNvGrpSpPr/>
              <p:nvPr/>
            </p:nvGrpSpPr>
            <p:grpSpPr>
              <a:xfrm>
                <a:off x="2877183" y="2583280"/>
                <a:ext cx="540854" cy="333210"/>
                <a:chOff x="1926169" y="1632181"/>
                <a:chExt cx="540854" cy="333210"/>
              </a:xfrm>
            </p:grpSpPr>
            <p:sp>
              <p:nvSpPr>
                <p:cNvPr id="630" name="Rectangle 62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1" name="Rectangle 63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2" name="Group 631"/>
                <p:cNvGrpSpPr/>
                <p:nvPr/>
              </p:nvGrpSpPr>
              <p:grpSpPr>
                <a:xfrm>
                  <a:off x="1989961" y="1665409"/>
                  <a:ext cx="413499" cy="266755"/>
                  <a:chOff x="1371600" y="2038342"/>
                  <a:chExt cx="609600" cy="393263"/>
                </a:xfrm>
              </p:grpSpPr>
              <p:cxnSp>
                <p:nvCxnSpPr>
                  <p:cNvPr id="636" name="Straight Connector 63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7" name="Straight Connector 63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8" name="Straight Connector 63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9" name="Straight Connector 63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0" name="Straight Connector 63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1" name="Straight Connector 64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2" name="Straight Connector 64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3" name="Straight Connector 64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4" name="Straight Connector 64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33" name="Rectangle 63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4" name="Rectangle 63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5" name="Rectangle 63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9" name="Rectangle 628"/>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dirty="0"/>
              </a:p>
            </p:txBody>
          </p:sp>
        </p:grpSp>
        <p:pic>
          <p:nvPicPr>
            <p:cNvPr id="627" name="Picture 4" descr="http://mesos.apache.org/assets/img/mesos_logo.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66230"/>
            <a:stretch/>
          </p:blipFill>
          <p:spPr bwMode="auto">
            <a:xfrm>
              <a:off x="848731" y="978282"/>
              <a:ext cx="162205" cy="2039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5" name="Group 644"/>
          <p:cNvGrpSpPr/>
          <p:nvPr/>
        </p:nvGrpSpPr>
        <p:grpSpPr>
          <a:xfrm>
            <a:off x="7483243" y="917791"/>
            <a:ext cx="417984" cy="417984"/>
            <a:chOff x="1943585" y="917791"/>
            <a:chExt cx="417984" cy="417984"/>
          </a:xfrm>
        </p:grpSpPr>
        <p:sp>
          <p:nvSpPr>
            <p:cNvPr id="646" name="Rectangle 645"/>
            <p:cNvSpPr/>
            <p:nvPr/>
          </p:nvSpPr>
          <p:spPr>
            <a:xfrm>
              <a:off x="1943585" y="91779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7" name="Picture 6" descr="https://media.licdn.com/media/p/1/005/080/1ae/2e0809f.png"/>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r="64148"/>
            <a:stretch/>
          </p:blipFill>
          <p:spPr bwMode="auto">
            <a:xfrm>
              <a:off x="2002727" y="984132"/>
              <a:ext cx="287929" cy="247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8" name="Group 647"/>
          <p:cNvGrpSpPr/>
          <p:nvPr/>
        </p:nvGrpSpPr>
        <p:grpSpPr>
          <a:xfrm>
            <a:off x="6736560" y="905826"/>
            <a:ext cx="540854" cy="333210"/>
            <a:chOff x="2877183" y="2583280"/>
            <a:chExt cx="540854" cy="333210"/>
          </a:xfrm>
        </p:grpSpPr>
        <p:grpSp>
          <p:nvGrpSpPr>
            <p:cNvPr id="649" name="Group 648"/>
            <p:cNvGrpSpPr/>
            <p:nvPr/>
          </p:nvGrpSpPr>
          <p:grpSpPr>
            <a:xfrm>
              <a:off x="2877183" y="2583280"/>
              <a:ext cx="540854" cy="333210"/>
              <a:chOff x="1926169" y="1632181"/>
              <a:chExt cx="540854" cy="333210"/>
            </a:xfrm>
          </p:grpSpPr>
          <p:sp>
            <p:nvSpPr>
              <p:cNvPr id="652" name="Rectangle 65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3" name="Rectangle 65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4" name="Group 653"/>
              <p:cNvGrpSpPr/>
              <p:nvPr/>
            </p:nvGrpSpPr>
            <p:grpSpPr>
              <a:xfrm>
                <a:off x="1989961" y="1665409"/>
                <a:ext cx="413499" cy="266755"/>
                <a:chOff x="1371600" y="2038342"/>
                <a:chExt cx="609600" cy="393263"/>
              </a:xfrm>
            </p:grpSpPr>
            <p:cxnSp>
              <p:nvCxnSpPr>
                <p:cNvPr id="658" name="Straight Connector 65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59" name="Straight Connector 65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8" name="Straight Connector 67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9" name="Straight Connector 67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0" name="Straight Connector 67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1" name="Straight Connector 68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2" name="Straight Connector 68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3" name="Straight Connector 68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4" name="Straight Connector 68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55" name="Rectangle 65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6" name="Rectangle 65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7" name="Rectangle 65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0" name="Rectangle 649"/>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dirty="0"/>
            </a:p>
          </p:txBody>
        </p:sp>
        <p:pic>
          <p:nvPicPr>
            <p:cNvPr id="651"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85" name="Group 684"/>
          <p:cNvGrpSpPr/>
          <p:nvPr/>
        </p:nvGrpSpPr>
        <p:grpSpPr>
          <a:xfrm>
            <a:off x="7978014" y="917791"/>
            <a:ext cx="417984" cy="417984"/>
            <a:chOff x="6631467" y="1985441"/>
            <a:chExt cx="417984" cy="417984"/>
          </a:xfrm>
        </p:grpSpPr>
        <p:sp>
          <p:nvSpPr>
            <p:cNvPr id="686" name="Rectangle 685"/>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7" name="Picture 2" descr="http://nginx.com/wp-content/uploads/2014/10/icon-load-balancing.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34159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nodeType="withEffect">
                                  <p:stCondLst>
                                    <p:cond delay="30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5.55556E-7 9.87654E-7 L 0.24254 -0.12778 " pathEditMode="relative" rAng="0" ptsTypes="AA">
                                      <p:cBhvr>
                                        <p:cTn id="14" dur="2000" fill="hold"/>
                                        <p:tgtEl>
                                          <p:spTgt spid="907"/>
                                        </p:tgtEl>
                                        <p:attrNameLst>
                                          <p:attrName>ppt_x</p:attrName>
                                          <p:attrName>ppt_y</p:attrName>
                                        </p:attrNameLst>
                                      </p:cBhvr>
                                      <p:rCtr x="12118" y="-6389"/>
                                    </p:animMotion>
                                  </p:childTnLst>
                                </p:cTn>
                              </p:par>
                              <p:par>
                                <p:cTn id="15" presetID="10" presetClass="entr" presetSubtype="0" fill="hold" nodeType="withEffect">
                                  <p:stCondLst>
                                    <p:cond delay="0"/>
                                  </p:stCondLst>
                                  <p:childTnLst>
                                    <p:set>
                                      <p:cBhvr>
                                        <p:cTn id="16" dur="1" fill="hold">
                                          <p:stCondLst>
                                            <p:cond delay="0"/>
                                          </p:stCondLst>
                                        </p:cTn>
                                        <p:tgtEl>
                                          <p:spTgt spid="754"/>
                                        </p:tgtEl>
                                        <p:attrNameLst>
                                          <p:attrName>style.visibility</p:attrName>
                                        </p:attrNameLst>
                                      </p:cBhvr>
                                      <p:to>
                                        <p:strVal val="visible"/>
                                      </p:to>
                                    </p:set>
                                    <p:animEffect transition="in" filter="fade">
                                      <p:cBhvr>
                                        <p:cTn id="17" dur="500"/>
                                        <p:tgtEl>
                                          <p:spTgt spid="754"/>
                                        </p:tgtEl>
                                      </p:cBhvr>
                                    </p:animEffect>
                                  </p:childTnLst>
                                </p:cTn>
                              </p:par>
                              <p:par>
                                <p:cTn id="18" presetID="42" presetClass="path" presetSubtype="0" accel="50000" decel="50000" fill="hold" nodeType="withEffect">
                                  <p:stCondLst>
                                    <p:cond delay="1800"/>
                                  </p:stCondLst>
                                  <p:childTnLst>
                                    <p:animMotion origin="layout" path="M -5.55556E-7 3.45679E-6 L 0.24306 -0.1284 " pathEditMode="relative" rAng="0" ptsTypes="AA">
                                      <p:cBhvr>
                                        <p:cTn id="19" dur="2000" fill="hold"/>
                                        <p:tgtEl>
                                          <p:spTgt spid="799"/>
                                        </p:tgtEl>
                                        <p:attrNameLst>
                                          <p:attrName>ppt_x</p:attrName>
                                          <p:attrName>ppt_y</p:attrName>
                                        </p:attrNameLst>
                                      </p:cBhvr>
                                      <p:rCtr x="12153" y="-6420"/>
                                    </p:animMotion>
                                  </p:childTnLst>
                                </p:cTn>
                              </p:par>
                              <p:par>
                                <p:cTn id="20" presetID="10" presetClass="entr" presetSubtype="0" fill="hold" nodeType="withEffect">
                                  <p:stCondLst>
                                    <p:cond delay="1800"/>
                                  </p:stCondLst>
                                  <p:childTnLst>
                                    <p:set>
                                      <p:cBhvr>
                                        <p:cTn id="21" dur="1" fill="hold">
                                          <p:stCondLst>
                                            <p:cond delay="0"/>
                                          </p:stCondLst>
                                        </p:cTn>
                                        <p:tgtEl>
                                          <p:spTgt spid="757"/>
                                        </p:tgtEl>
                                        <p:attrNameLst>
                                          <p:attrName>style.visibility</p:attrName>
                                        </p:attrNameLst>
                                      </p:cBhvr>
                                      <p:to>
                                        <p:strVal val="visible"/>
                                      </p:to>
                                    </p:set>
                                    <p:animEffect transition="in" filter="fade">
                                      <p:cBhvr>
                                        <p:cTn id="22" dur="500"/>
                                        <p:tgtEl>
                                          <p:spTgt spid="757"/>
                                        </p:tgtEl>
                                      </p:cBhvr>
                                    </p:animEffect>
                                  </p:childTnLst>
                                </p:cTn>
                              </p:par>
                              <p:par>
                                <p:cTn id="23" presetID="42" presetClass="path" presetSubtype="0" accel="50000" decel="50000" fill="hold" nodeType="withEffect">
                                  <p:stCondLst>
                                    <p:cond delay="600"/>
                                  </p:stCondLst>
                                  <p:childTnLst>
                                    <p:animMotion origin="layout" path="M 4.44444E-6 3.45679E-6 L -0.30452 -0.12809 " pathEditMode="relative" rAng="0" ptsTypes="AA">
                                      <p:cBhvr>
                                        <p:cTn id="24" dur="2000" fill="hold"/>
                                        <p:tgtEl>
                                          <p:spTgt spid="781"/>
                                        </p:tgtEl>
                                        <p:attrNameLst>
                                          <p:attrName>ppt_x</p:attrName>
                                          <p:attrName>ppt_y</p:attrName>
                                        </p:attrNameLst>
                                      </p:cBhvr>
                                      <p:rCtr x="-15226" y="-6420"/>
                                    </p:animMotion>
                                  </p:childTnLst>
                                </p:cTn>
                              </p:par>
                              <p:par>
                                <p:cTn id="25" presetID="10" presetClass="entr" presetSubtype="0" fill="hold" nodeType="withEffect">
                                  <p:stCondLst>
                                    <p:cond delay="600"/>
                                  </p:stCondLst>
                                  <p:childTnLst>
                                    <p:set>
                                      <p:cBhvr>
                                        <p:cTn id="26" dur="1" fill="hold">
                                          <p:stCondLst>
                                            <p:cond delay="0"/>
                                          </p:stCondLst>
                                        </p:cTn>
                                        <p:tgtEl>
                                          <p:spTgt spid="607"/>
                                        </p:tgtEl>
                                        <p:attrNameLst>
                                          <p:attrName>style.visibility</p:attrName>
                                        </p:attrNameLst>
                                      </p:cBhvr>
                                      <p:to>
                                        <p:strVal val="visible"/>
                                      </p:to>
                                    </p:set>
                                    <p:animEffect transition="in" filter="fade">
                                      <p:cBhvr>
                                        <p:cTn id="27" dur="500"/>
                                        <p:tgtEl>
                                          <p:spTgt spid="607"/>
                                        </p:tgtEl>
                                      </p:cBhvr>
                                    </p:animEffect>
                                  </p:childTnLst>
                                </p:cTn>
                              </p:par>
                              <p:par>
                                <p:cTn id="28" presetID="42" presetClass="path" presetSubtype="0" accel="50000" decel="50000" fill="hold" nodeType="withEffect">
                                  <p:stCondLst>
                                    <p:cond delay="1300"/>
                                  </p:stCondLst>
                                  <p:childTnLst>
                                    <p:animMotion origin="layout" path="M 4.44444E-6 9.87654E-7 L -0.304 -0.12809 " pathEditMode="relative" rAng="0" ptsTypes="AA">
                                      <p:cBhvr>
                                        <p:cTn id="29" dur="2000" fill="hold"/>
                                        <p:tgtEl>
                                          <p:spTgt spid="889"/>
                                        </p:tgtEl>
                                        <p:attrNameLst>
                                          <p:attrName>ppt_x</p:attrName>
                                          <p:attrName>ppt_y</p:attrName>
                                        </p:attrNameLst>
                                      </p:cBhvr>
                                      <p:rCtr x="-15208" y="-6420"/>
                                    </p:animMotion>
                                  </p:childTnLst>
                                </p:cTn>
                              </p:par>
                              <p:par>
                                <p:cTn id="30" presetID="10" presetClass="entr" presetSubtype="0" fill="hold" nodeType="withEffect">
                                  <p:stCondLst>
                                    <p:cond delay="1300"/>
                                  </p:stCondLst>
                                  <p:childTnLst>
                                    <p:set>
                                      <p:cBhvr>
                                        <p:cTn id="31" dur="1" fill="hold">
                                          <p:stCondLst>
                                            <p:cond delay="0"/>
                                          </p:stCondLst>
                                        </p:cTn>
                                        <p:tgtEl>
                                          <p:spTgt spid="604"/>
                                        </p:tgtEl>
                                        <p:attrNameLst>
                                          <p:attrName>style.visibility</p:attrName>
                                        </p:attrNameLst>
                                      </p:cBhvr>
                                      <p:to>
                                        <p:strVal val="visible"/>
                                      </p:to>
                                    </p:set>
                                    <p:animEffect transition="in" filter="fade">
                                      <p:cBhvr>
                                        <p:cTn id="32" dur="500"/>
                                        <p:tgtEl>
                                          <p:spTgt spid="604"/>
                                        </p:tgtEl>
                                      </p:cBhvr>
                                    </p:animEffect>
                                  </p:childTnLst>
                                </p:cTn>
                              </p:par>
                              <p:par>
                                <p:cTn id="33" presetID="42" presetClass="path" presetSubtype="0" accel="50000" decel="50000" fill="hold" nodeType="withEffect">
                                  <p:stCondLst>
                                    <p:cond delay="200"/>
                                  </p:stCondLst>
                                  <p:childTnLst>
                                    <p:animMotion origin="layout" path="M -1.94444E-6 -2.71605E-6 L 0.00017 -0.12871 " pathEditMode="relative" rAng="0" ptsTypes="AA">
                                      <p:cBhvr>
                                        <p:cTn id="34" dur="2000" fill="hold"/>
                                        <p:tgtEl>
                                          <p:spTgt spid="763"/>
                                        </p:tgtEl>
                                        <p:attrNameLst>
                                          <p:attrName>ppt_x</p:attrName>
                                          <p:attrName>ppt_y</p:attrName>
                                        </p:attrNameLst>
                                      </p:cBhvr>
                                      <p:rCtr x="0" y="-6512"/>
                                    </p:animMotion>
                                  </p:childTnLst>
                                </p:cTn>
                              </p:par>
                              <p:par>
                                <p:cTn id="35" presetID="42" presetClass="path" presetSubtype="0" accel="50000" decel="50000" fill="hold" nodeType="withEffect">
                                  <p:stCondLst>
                                    <p:cond delay="1800"/>
                                  </p:stCondLst>
                                  <p:childTnLst>
                                    <p:animMotion origin="layout" path="M -5.55556E-7 -4.07407E-6 L -5.55556E-7 -0.1284 " pathEditMode="relative" rAng="0" ptsTypes="AA">
                                      <p:cBhvr>
                                        <p:cTn id="36" dur="2000" fill="hold"/>
                                        <p:tgtEl>
                                          <p:spTgt spid="835"/>
                                        </p:tgtEl>
                                        <p:attrNameLst>
                                          <p:attrName>ppt_x</p:attrName>
                                          <p:attrName>ppt_y</p:attrName>
                                        </p:attrNameLst>
                                      </p:cBhvr>
                                      <p:rCtr x="0" y="-6481"/>
                                    </p:animMotion>
                                  </p:childTnLst>
                                </p:cTn>
                              </p:par>
                              <p:par>
                                <p:cTn id="37" presetID="42" presetClass="path" presetSubtype="0" accel="50000" decel="50000" fill="hold" nodeType="withEffect">
                                  <p:stCondLst>
                                    <p:cond delay="500"/>
                                  </p:stCondLst>
                                  <p:childTnLst>
                                    <p:animMotion origin="layout" path="M -3.33333E-6 1.11111E-6 L -0.30399 -0.25833 " pathEditMode="relative" rAng="0" ptsTypes="AA">
                                      <p:cBhvr>
                                        <p:cTn id="38" dur="2000" fill="hold"/>
                                        <p:tgtEl>
                                          <p:spTgt spid="817"/>
                                        </p:tgtEl>
                                        <p:attrNameLst>
                                          <p:attrName>ppt_x</p:attrName>
                                          <p:attrName>ppt_y</p:attrName>
                                        </p:attrNameLst>
                                      </p:cBhvr>
                                      <p:rCtr x="-15208" y="-12932"/>
                                    </p:animMotion>
                                  </p:childTnLst>
                                </p:cTn>
                              </p:par>
                              <p:par>
                                <p:cTn id="39" presetID="10" presetClass="entr" presetSubtype="0" fill="hold" nodeType="withEffect">
                                  <p:stCondLst>
                                    <p:cond delay="500"/>
                                  </p:stCondLst>
                                  <p:childTnLst>
                                    <p:set>
                                      <p:cBhvr>
                                        <p:cTn id="40" dur="1" fill="hold">
                                          <p:stCondLst>
                                            <p:cond delay="0"/>
                                          </p:stCondLst>
                                        </p:cTn>
                                        <p:tgtEl>
                                          <p:spTgt spid="610"/>
                                        </p:tgtEl>
                                        <p:attrNameLst>
                                          <p:attrName>style.visibility</p:attrName>
                                        </p:attrNameLst>
                                      </p:cBhvr>
                                      <p:to>
                                        <p:strVal val="visible"/>
                                      </p:to>
                                    </p:set>
                                    <p:animEffect transition="in" filter="fade">
                                      <p:cBhvr>
                                        <p:cTn id="41" dur="500"/>
                                        <p:tgtEl>
                                          <p:spTgt spid="610"/>
                                        </p:tgtEl>
                                      </p:cBhvr>
                                    </p:animEffect>
                                  </p:childTnLst>
                                </p:cTn>
                              </p:par>
                              <p:par>
                                <p:cTn id="42" presetID="10" presetClass="entr" presetSubtype="0" fill="hold" nodeType="withEffect">
                                  <p:stCondLst>
                                    <p:cond delay="500"/>
                                  </p:stCondLst>
                                  <p:childTnLst>
                                    <p:set>
                                      <p:cBhvr>
                                        <p:cTn id="43" dur="1" fill="hold">
                                          <p:stCondLst>
                                            <p:cond delay="0"/>
                                          </p:stCondLst>
                                        </p:cTn>
                                        <p:tgtEl>
                                          <p:spTgt spid="760"/>
                                        </p:tgtEl>
                                        <p:attrNameLst>
                                          <p:attrName>style.visibility</p:attrName>
                                        </p:attrNameLst>
                                      </p:cBhvr>
                                      <p:to>
                                        <p:strVal val="visible"/>
                                      </p:to>
                                    </p:set>
                                    <p:animEffect transition="in" filter="fade">
                                      <p:cBhvr>
                                        <p:cTn id="44" dur="500"/>
                                        <p:tgtEl>
                                          <p:spTgt spid="760"/>
                                        </p:tgtEl>
                                      </p:cBhvr>
                                    </p:animEffect>
                                  </p:childTnLst>
                                </p:cTn>
                              </p:par>
                              <p:par>
                                <p:cTn id="45" presetID="10" presetClass="entr" presetSubtype="0" fill="hold" nodeType="withEffect">
                                  <p:stCondLst>
                                    <p:cond delay="500"/>
                                  </p:stCondLst>
                                  <p:childTnLst>
                                    <p:set>
                                      <p:cBhvr>
                                        <p:cTn id="46" dur="1" fill="hold">
                                          <p:stCondLst>
                                            <p:cond delay="0"/>
                                          </p:stCondLst>
                                        </p:cTn>
                                        <p:tgtEl>
                                          <p:spTgt spid="660"/>
                                        </p:tgtEl>
                                        <p:attrNameLst>
                                          <p:attrName>style.visibility</p:attrName>
                                        </p:attrNameLst>
                                      </p:cBhvr>
                                      <p:to>
                                        <p:strVal val="visible"/>
                                      </p:to>
                                    </p:set>
                                    <p:animEffect transition="in" filter="fade">
                                      <p:cBhvr>
                                        <p:cTn id="47" dur="500"/>
                                        <p:tgtEl>
                                          <p:spTgt spid="66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01"/>
                                        </p:tgtEl>
                                        <p:attrNameLst>
                                          <p:attrName>style.visibility</p:attrName>
                                        </p:attrNameLst>
                                      </p:cBhvr>
                                      <p:to>
                                        <p:strVal val="visible"/>
                                      </p:to>
                                    </p:set>
                                    <p:animEffect transition="in" filter="fade">
                                      <p:cBhvr>
                                        <p:cTn id="52" dur="500"/>
                                        <p:tgtEl>
                                          <p:spTgt spid="601"/>
                                        </p:tgtEl>
                                      </p:cBhvr>
                                    </p:animEffect>
                                  </p:childTnLst>
                                </p:cTn>
                              </p:par>
                              <p:par>
                                <p:cTn id="53" presetID="10" presetClass="entr" presetSubtype="0" fill="hold" nodeType="withEffect">
                                  <p:stCondLst>
                                    <p:cond delay="250"/>
                                  </p:stCondLst>
                                  <p:childTnLst>
                                    <p:set>
                                      <p:cBhvr>
                                        <p:cTn id="54" dur="1" fill="hold">
                                          <p:stCondLst>
                                            <p:cond delay="0"/>
                                          </p:stCondLst>
                                        </p:cTn>
                                        <p:tgtEl>
                                          <p:spTgt spid="582"/>
                                        </p:tgtEl>
                                        <p:attrNameLst>
                                          <p:attrName>style.visibility</p:attrName>
                                        </p:attrNameLst>
                                      </p:cBhvr>
                                      <p:to>
                                        <p:strVal val="visible"/>
                                      </p:to>
                                    </p:set>
                                    <p:animEffect transition="in" filter="fade">
                                      <p:cBhvr>
                                        <p:cTn id="55" dur="500"/>
                                        <p:tgtEl>
                                          <p:spTgt spid="582"/>
                                        </p:tgtEl>
                                      </p:cBhvr>
                                    </p:animEffect>
                                  </p:childTnLst>
                                </p:cTn>
                              </p:par>
                              <p:par>
                                <p:cTn id="56" presetID="10" presetClass="entr" presetSubtype="0" fill="hold" nodeType="withEffect">
                                  <p:stCondLst>
                                    <p:cond delay="0"/>
                                  </p:stCondLst>
                                  <p:childTnLst>
                                    <p:set>
                                      <p:cBhvr>
                                        <p:cTn id="57" dur="1" fill="hold">
                                          <p:stCondLst>
                                            <p:cond delay="0"/>
                                          </p:stCondLst>
                                        </p:cTn>
                                        <p:tgtEl>
                                          <p:spTgt spid="751"/>
                                        </p:tgtEl>
                                        <p:attrNameLst>
                                          <p:attrName>style.visibility</p:attrName>
                                        </p:attrNameLst>
                                      </p:cBhvr>
                                      <p:to>
                                        <p:strVal val="visible"/>
                                      </p:to>
                                    </p:set>
                                    <p:animEffect transition="in" filter="fade">
                                      <p:cBhvr>
                                        <p:cTn id="58" dur="500"/>
                                        <p:tgtEl>
                                          <p:spTgt spid="751"/>
                                        </p:tgtEl>
                                      </p:cBhvr>
                                    </p:animEffect>
                                  </p:childTnLst>
                                </p:cTn>
                              </p:par>
                              <p:par>
                                <p:cTn id="59" presetID="10" presetClass="entr" presetSubtype="0" fill="hold" nodeType="withEffect">
                                  <p:stCondLst>
                                    <p:cond delay="250"/>
                                  </p:stCondLst>
                                  <p:childTnLst>
                                    <p:set>
                                      <p:cBhvr>
                                        <p:cTn id="60" dur="1" fill="hold">
                                          <p:stCondLst>
                                            <p:cond delay="0"/>
                                          </p:stCondLst>
                                        </p:cTn>
                                        <p:tgtEl>
                                          <p:spTgt spid="732"/>
                                        </p:tgtEl>
                                        <p:attrNameLst>
                                          <p:attrName>style.visibility</p:attrName>
                                        </p:attrNameLst>
                                      </p:cBhvr>
                                      <p:to>
                                        <p:strVal val="visible"/>
                                      </p:to>
                                    </p:set>
                                    <p:animEffect transition="in" filter="fade">
                                      <p:cBhvr>
                                        <p:cTn id="61" dur="500"/>
                                        <p:tgtEl>
                                          <p:spTgt spid="732"/>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nodeType="clickEffect">
                                  <p:stCondLst>
                                    <p:cond delay="0"/>
                                  </p:stCondLst>
                                  <p:childTnLst>
                                    <p:set>
                                      <p:cBhvr>
                                        <p:cTn id="65" dur="1" fill="hold">
                                          <p:stCondLst>
                                            <p:cond delay="0"/>
                                          </p:stCondLst>
                                        </p:cTn>
                                        <p:tgtEl>
                                          <p:spTgt spid="980"/>
                                        </p:tgtEl>
                                        <p:attrNameLst>
                                          <p:attrName>style.visibility</p:attrName>
                                        </p:attrNameLst>
                                      </p:cBhvr>
                                      <p:to>
                                        <p:strVal val="visible"/>
                                      </p:to>
                                    </p:set>
                                    <p:animEffect transition="in" filter="randombar(horizontal)">
                                      <p:cBhvr>
                                        <p:cTn id="66" dur="500"/>
                                        <p:tgtEl>
                                          <p:spTgt spid="980"/>
                                        </p:tgtEl>
                                      </p:cBhvr>
                                    </p:animEffect>
                                  </p:childTnLst>
                                </p:cTn>
                              </p:par>
                              <p:par>
                                <p:cTn id="67" presetID="1" presetClass="exit" presetSubtype="0" fill="hold" nodeType="withEffect">
                                  <p:stCondLst>
                                    <p:cond delay="250"/>
                                  </p:stCondLst>
                                  <p:childTnLst>
                                    <p:set>
                                      <p:cBhvr>
                                        <p:cTn id="68" dur="1" fill="hold">
                                          <p:stCondLst>
                                            <p:cond delay="0"/>
                                          </p:stCondLst>
                                        </p:cTn>
                                        <p:tgtEl>
                                          <p:spTgt spid="754"/>
                                        </p:tgtEl>
                                        <p:attrNameLst>
                                          <p:attrName>style.visibility</p:attrName>
                                        </p:attrNameLst>
                                      </p:cBhvr>
                                      <p:to>
                                        <p:strVal val="hidden"/>
                                      </p:to>
                                    </p:set>
                                  </p:childTnLst>
                                </p:cTn>
                              </p:par>
                              <p:par>
                                <p:cTn id="69" presetID="14" presetClass="exit" presetSubtype="10" fill="hold" nodeType="withEffect">
                                  <p:stCondLst>
                                    <p:cond delay="0"/>
                                  </p:stCondLst>
                                  <p:childTnLst>
                                    <p:animEffect transition="out" filter="randombar(horizontal)">
                                      <p:cBhvr>
                                        <p:cTn id="70" dur="500"/>
                                        <p:tgtEl>
                                          <p:spTgt spid="757"/>
                                        </p:tgtEl>
                                      </p:cBhvr>
                                    </p:animEffect>
                                    <p:set>
                                      <p:cBhvr>
                                        <p:cTn id="71" dur="1" fill="hold">
                                          <p:stCondLst>
                                            <p:cond delay="499"/>
                                          </p:stCondLst>
                                        </p:cTn>
                                        <p:tgtEl>
                                          <p:spTgt spid="757"/>
                                        </p:tgtEl>
                                        <p:attrNameLst>
                                          <p:attrName>style.visibility</p:attrName>
                                        </p:attrNameLst>
                                      </p:cBhvr>
                                      <p:to>
                                        <p:strVal val="hidden"/>
                                      </p:to>
                                    </p:set>
                                  </p:childTnLst>
                                </p:cTn>
                              </p:par>
                              <p:par>
                                <p:cTn id="72" presetID="14" presetClass="exit" presetSubtype="10" fill="hold" nodeType="withEffect">
                                  <p:stCondLst>
                                    <p:cond delay="0"/>
                                  </p:stCondLst>
                                  <p:childTnLst>
                                    <p:animEffect transition="out" filter="randombar(horizontal)">
                                      <p:cBhvr>
                                        <p:cTn id="73" dur="500"/>
                                        <p:tgtEl>
                                          <p:spTgt spid="760"/>
                                        </p:tgtEl>
                                      </p:cBhvr>
                                    </p:animEffect>
                                    <p:set>
                                      <p:cBhvr>
                                        <p:cTn id="74" dur="1" fill="hold">
                                          <p:stCondLst>
                                            <p:cond delay="499"/>
                                          </p:stCondLst>
                                        </p:cTn>
                                        <p:tgtEl>
                                          <p:spTgt spid="760"/>
                                        </p:tgtEl>
                                        <p:attrNameLst>
                                          <p:attrName>style.visibility</p:attrName>
                                        </p:attrNameLst>
                                      </p:cBhvr>
                                      <p:to>
                                        <p:strVal val="hidden"/>
                                      </p:to>
                                    </p:set>
                                  </p:childTnLst>
                                </p:cTn>
                              </p:par>
                              <p:par>
                                <p:cTn id="75" presetID="14" presetClass="exit" presetSubtype="10" fill="hold" nodeType="withEffect">
                                  <p:stCondLst>
                                    <p:cond delay="0"/>
                                  </p:stCondLst>
                                  <p:childTnLst>
                                    <p:animEffect transition="out" filter="randombar(horizontal)">
                                      <p:cBhvr>
                                        <p:cTn id="76" dur="500"/>
                                        <p:tgtEl>
                                          <p:spTgt spid="751"/>
                                        </p:tgtEl>
                                      </p:cBhvr>
                                    </p:animEffect>
                                    <p:set>
                                      <p:cBhvr>
                                        <p:cTn id="77" dur="1" fill="hold">
                                          <p:stCondLst>
                                            <p:cond delay="499"/>
                                          </p:stCondLst>
                                        </p:cTn>
                                        <p:tgtEl>
                                          <p:spTgt spid="751"/>
                                        </p:tgtEl>
                                        <p:attrNameLst>
                                          <p:attrName>style.visibility</p:attrName>
                                        </p:attrNameLst>
                                      </p:cBhvr>
                                      <p:to>
                                        <p:strVal val="hidden"/>
                                      </p:to>
                                    </p:set>
                                  </p:childTnLst>
                                </p:cTn>
                              </p:par>
                            </p:childTnLst>
                          </p:cTn>
                        </p:par>
                        <p:par>
                          <p:cTn id="78" fill="hold">
                            <p:stCondLst>
                              <p:cond delay="500"/>
                            </p:stCondLst>
                            <p:childTnLst>
                              <p:par>
                                <p:cTn id="79" presetID="14" presetClass="exit" presetSubtype="10" fill="hold" nodeType="afterEffect">
                                  <p:stCondLst>
                                    <p:cond delay="0"/>
                                  </p:stCondLst>
                                  <p:childTnLst>
                                    <p:animEffect transition="out" filter="randombar(horizontal)">
                                      <p:cBhvr>
                                        <p:cTn id="80" dur="500"/>
                                        <p:tgtEl>
                                          <p:spTgt spid="732"/>
                                        </p:tgtEl>
                                      </p:cBhvr>
                                    </p:animEffect>
                                    <p:set>
                                      <p:cBhvr>
                                        <p:cTn id="81" dur="1" fill="hold">
                                          <p:stCondLst>
                                            <p:cond delay="499"/>
                                          </p:stCondLst>
                                        </p:cTn>
                                        <p:tgtEl>
                                          <p:spTgt spid="732"/>
                                        </p:tgtEl>
                                        <p:attrNameLst>
                                          <p:attrName>style.visibility</p:attrName>
                                        </p:attrNameLst>
                                      </p:cBhvr>
                                      <p:to>
                                        <p:strVal val="hidden"/>
                                      </p:to>
                                    </p:set>
                                  </p:childTnLst>
                                </p:cTn>
                              </p:par>
                            </p:childTnLst>
                          </p:cTn>
                        </p:par>
                        <p:par>
                          <p:cTn id="82" fill="hold">
                            <p:stCondLst>
                              <p:cond delay="1000"/>
                            </p:stCondLst>
                            <p:childTnLst>
                              <p:par>
                                <p:cTn id="83" presetID="14" presetClass="exit" presetSubtype="10" fill="hold" nodeType="afterEffect">
                                  <p:stCondLst>
                                    <p:cond delay="0"/>
                                  </p:stCondLst>
                                  <p:childTnLst>
                                    <p:animEffect transition="out" filter="randombar(horizontal)">
                                      <p:cBhvr>
                                        <p:cTn id="84" dur="500"/>
                                        <p:tgtEl>
                                          <p:spTgt spid="660"/>
                                        </p:tgtEl>
                                      </p:cBhvr>
                                    </p:animEffect>
                                    <p:set>
                                      <p:cBhvr>
                                        <p:cTn id="85" dur="1" fill="hold">
                                          <p:stCondLst>
                                            <p:cond delay="499"/>
                                          </p:stCondLst>
                                        </p:cTn>
                                        <p:tgtEl>
                                          <p:spTgt spid="660"/>
                                        </p:tgtEl>
                                        <p:attrNameLst>
                                          <p:attrName>style.visibility</p:attrName>
                                        </p:attrNameLst>
                                      </p:cBhvr>
                                      <p:to>
                                        <p:strVal val="hidden"/>
                                      </p:to>
                                    </p:set>
                                  </p:childTnLst>
                                </p:cTn>
                              </p:par>
                              <p:par>
                                <p:cTn id="86" presetID="42" presetClass="path" presetSubtype="0" accel="50000" decel="50000" fill="hold" nodeType="withEffect">
                                  <p:stCondLst>
                                    <p:cond delay="300"/>
                                  </p:stCondLst>
                                  <p:childTnLst>
                                    <p:animMotion origin="layout" path="M 0.24254 -0.12778 L -0.30434 9.87654E-7 " pathEditMode="relative" rAng="0" ptsTypes="AA">
                                      <p:cBhvr>
                                        <p:cTn id="87" dur="2000" fill="hold"/>
                                        <p:tgtEl>
                                          <p:spTgt spid="907"/>
                                        </p:tgtEl>
                                        <p:attrNameLst>
                                          <p:attrName>ppt_x</p:attrName>
                                          <p:attrName>ppt_y</p:attrName>
                                        </p:attrNameLst>
                                      </p:cBhvr>
                                      <p:rCtr x="-27344" y="6389"/>
                                    </p:animMotion>
                                  </p:childTnLst>
                                </p:cTn>
                              </p:par>
                              <p:par>
                                <p:cTn id="88" presetID="42" presetClass="path" presetSubtype="0" accel="50000" decel="50000" fill="hold" nodeType="withEffect">
                                  <p:stCondLst>
                                    <p:cond delay="800"/>
                                  </p:stCondLst>
                                  <p:childTnLst>
                                    <p:animMotion origin="layout" path="M 0.24306 -0.1284 L -0.36337 -0.0642 " pathEditMode="relative" rAng="0" ptsTypes="AA">
                                      <p:cBhvr>
                                        <p:cTn id="89" dur="2000" fill="hold"/>
                                        <p:tgtEl>
                                          <p:spTgt spid="799"/>
                                        </p:tgtEl>
                                        <p:attrNameLst>
                                          <p:attrName>ppt_x</p:attrName>
                                          <p:attrName>ppt_y</p:attrName>
                                        </p:attrNameLst>
                                      </p:cBhvr>
                                      <p:rCtr x="-30330" y="3210"/>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996"/>
                                        </p:tgtEl>
                                        <p:attrNameLst>
                                          <p:attrName>style.visibility</p:attrName>
                                        </p:attrNameLst>
                                      </p:cBhvr>
                                      <p:to>
                                        <p:strVal val="visible"/>
                                      </p:to>
                                    </p:set>
                                    <p:animEffect transition="in" filter="fade">
                                      <p:cBhvr>
                                        <p:cTn id="94" dur="500"/>
                                        <p:tgtEl>
                                          <p:spTgt spid="996"/>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995"/>
                                        </p:tgtEl>
                                        <p:attrNameLst>
                                          <p:attrName>style.visibility</p:attrName>
                                        </p:attrNameLst>
                                      </p:cBhvr>
                                      <p:to>
                                        <p:strVal val="visible"/>
                                      </p:to>
                                    </p:set>
                                    <p:animEffect transition="in" filter="fade">
                                      <p:cBhvr>
                                        <p:cTn id="99" dur="500"/>
                                        <p:tgtEl>
                                          <p:spTgt spid="995"/>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511"/>
                                        </p:tgtEl>
                                        <p:attrNameLst>
                                          <p:attrName>style.visibility</p:attrName>
                                        </p:attrNameLst>
                                      </p:cBhvr>
                                      <p:to>
                                        <p:strVal val="visible"/>
                                      </p:to>
                                    </p:set>
                                    <p:animEffect transition="in" filter="fade">
                                      <p:cBhvr>
                                        <p:cTn id="104" dur="500"/>
                                        <p:tgtEl>
                                          <p:spTgt spid="511"/>
                                        </p:tgtEl>
                                      </p:cBhvr>
                                    </p:animEffect>
                                  </p:childTnLst>
                                </p:cTn>
                              </p:par>
                            </p:childTnLst>
                          </p:cTn>
                        </p:par>
                        <p:par>
                          <p:cTn id="105" fill="hold">
                            <p:stCondLst>
                              <p:cond delay="500"/>
                            </p:stCondLst>
                            <p:childTnLst>
                              <p:par>
                                <p:cTn id="106" presetID="10" presetClass="entr" presetSubtype="0" fill="hold" nodeType="afterEffect">
                                  <p:stCondLst>
                                    <p:cond delay="0"/>
                                  </p:stCondLst>
                                  <p:childTnLst>
                                    <p:set>
                                      <p:cBhvr>
                                        <p:cTn id="107" dur="1" fill="hold">
                                          <p:stCondLst>
                                            <p:cond delay="0"/>
                                          </p:stCondLst>
                                        </p:cTn>
                                        <p:tgtEl>
                                          <p:spTgt spid="570"/>
                                        </p:tgtEl>
                                        <p:attrNameLst>
                                          <p:attrName>style.visibility</p:attrName>
                                        </p:attrNameLst>
                                      </p:cBhvr>
                                      <p:to>
                                        <p:strVal val="visible"/>
                                      </p:to>
                                    </p:set>
                                    <p:animEffect transition="in" filter="fade">
                                      <p:cBhvr>
                                        <p:cTn id="108" dur="500"/>
                                        <p:tgtEl>
                                          <p:spTgt spid="570"/>
                                        </p:tgtEl>
                                      </p:cBhvr>
                                    </p:animEffect>
                                  </p:childTnLst>
                                </p:cTn>
                              </p:par>
                            </p:childTnLst>
                          </p:cTn>
                        </p:par>
                        <p:par>
                          <p:cTn id="109" fill="hold">
                            <p:stCondLst>
                              <p:cond delay="1000"/>
                            </p:stCondLst>
                            <p:childTnLst>
                              <p:par>
                                <p:cTn id="110" presetID="10" presetClass="entr" presetSubtype="0" fill="hold" nodeType="afterEffect">
                                  <p:stCondLst>
                                    <p:cond delay="0"/>
                                  </p:stCondLst>
                                  <p:childTnLst>
                                    <p:set>
                                      <p:cBhvr>
                                        <p:cTn id="111" dur="1" fill="hold">
                                          <p:stCondLst>
                                            <p:cond delay="0"/>
                                          </p:stCondLst>
                                        </p:cTn>
                                        <p:tgtEl>
                                          <p:spTgt spid="685"/>
                                        </p:tgtEl>
                                        <p:attrNameLst>
                                          <p:attrName>style.visibility</p:attrName>
                                        </p:attrNameLst>
                                      </p:cBhvr>
                                      <p:to>
                                        <p:strVal val="visible"/>
                                      </p:to>
                                    </p:set>
                                    <p:animEffect transition="in" filter="fade">
                                      <p:cBhvr>
                                        <p:cTn id="112" dur="500"/>
                                        <p:tgtEl>
                                          <p:spTgt spid="685"/>
                                        </p:tgtEl>
                                      </p:cBhvr>
                                    </p:animEffect>
                                  </p:childTnLst>
                                </p:cTn>
                              </p:par>
                            </p:childTnLst>
                          </p:cTn>
                        </p:par>
                        <p:par>
                          <p:cTn id="113" fill="hold">
                            <p:stCondLst>
                              <p:cond delay="1500"/>
                            </p:stCondLst>
                            <p:childTnLst>
                              <p:par>
                                <p:cTn id="114" presetID="10" presetClass="entr" presetSubtype="0" fill="hold" nodeType="afterEffect">
                                  <p:stCondLst>
                                    <p:cond delay="0"/>
                                  </p:stCondLst>
                                  <p:childTnLst>
                                    <p:set>
                                      <p:cBhvr>
                                        <p:cTn id="115" dur="1" fill="hold">
                                          <p:stCondLst>
                                            <p:cond delay="0"/>
                                          </p:stCondLst>
                                        </p:cTn>
                                        <p:tgtEl>
                                          <p:spTgt spid="567"/>
                                        </p:tgtEl>
                                        <p:attrNameLst>
                                          <p:attrName>style.visibility</p:attrName>
                                        </p:attrNameLst>
                                      </p:cBhvr>
                                      <p:to>
                                        <p:strVal val="visible"/>
                                      </p:to>
                                    </p:set>
                                    <p:animEffect transition="in" filter="fade">
                                      <p:cBhvr>
                                        <p:cTn id="116" dur="500"/>
                                        <p:tgtEl>
                                          <p:spTgt spid="567"/>
                                        </p:tgtEl>
                                      </p:cBhvr>
                                    </p:animEffect>
                                  </p:childTnLst>
                                </p:cTn>
                              </p:par>
                            </p:childTnLst>
                          </p:cTn>
                        </p:par>
                        <p:par>
                          <p:cTn id="117" fill="hold">
                            <p:stCondLst>
                              <p:cond delay="2000"/>
                            </p:stCondLst>
                            <p:childTnLst>
                              <p:par>
                                <p:cTn id="118" presetID="10" presetClass="entr" presetSubtype="0" fill="hold" nodeType="afterEffect">
                                  <p:stCondLst>
                                    <p:cond delay="0"/>
                                  </p:stCondLst>
                                  <p:childTnLst>
                                    <p:set>
                                      <p:cBhvr>
                                        <p:cTn id="119" dur="1" fill="hold">
                                          <p:stCondLst>
                                            <p:cond delay="0"/>
                                          </p:stCondLst>
                                        </p:cTn>
                                        <p:tgtEl>
                                          <p:spTgt spid="648"/>
                                        </p:tgtEl>
                                        <p:attrNameLst>
                                          <p:attrName>style.visibility</p:attrName>
                                        </p:attrNameLst>
                                      </p:cBhvr>
                                      <p:to>
                                        <p:strVal val="visible"/>
                                      </p:to>
                                    </p:set>
                                    <p:animEffect transition="in" filter="fade">
                                      <p:cBhvr>
                                        <p:cTn id="120" dur="500"/>
                                        <p:tgtEl>
                                          <p:spTgt spid="648"/>
                                        </p:tgtEl>
                                      </p:cBhvr>
                                    </p:animEffect>
                                  </p:childTnLst>
                                </p:cTn>
                              </p:par>
                            </p:childTnLst>
                          </p:cTn>
                        </p:par>
                        <p:par>
                          <p:cTn id="121" fill="hold">
                            <p:stCondLst>
                              <p:cond delay="2500"/>
                            </p:stCondLst>
                            <p:childTnLst>
                              <p:par>
                                <p:cTn id="122" presetID="10" presetClass="entr" presetSubtype="0" fill="hold" nodeType="afterEffect">
                                  <p:stCondLst>
                                    <p:cond delay="0"/>
                                  </p:stCondLst>
                                  <p:childTnLst>
                                    <p:set>
                                      <p:cBhvr>
                                        <p:cTn id="123" dur="1" fill="hold">
                                          <p:stCondLst>
                                            <p:cond delay="0"/>
                                          </p:stCondLst>
                                        </p:cTn>
                                        <p:tgtEl>
                                          <p:spTgt spid="548"/>
                                        </p:tgtEl>
                                        <p:attrNameLst>
                                          <p:attrName>style.visibility</p:attrName>
                                        </p:attrNameLst>
                                      </p:cBhvr>
                                      <p:to>
                                        <p:strVal val="visible"/>
                                      </p:to>
                                    </p:set>
                                    <p:animEffect transition="in" filter="fade">
                                      <p:cBhvr>
                                        <p:cTn id="124" dur="500"/>
                                        <p:tgtEl>
                                          <p:spTgt spid="548"/>
                                        </p:tgtEl>
                                      </p:cBhvr>
                                    </p:animEffect>
                                  </p:childTnLst>
                                </p:cTn>
                              </p:par>
                            </p:childTnLst>
                          </p:cTn>
                        </p:par>
                        <p:par>
                          <p:cTn id="125" fill="hold">
                            <p:stCondLst>
                              <p:cond delay="3000"/>
                            </p:stCondLst>
                            <p:childTnLst>
                              <p:par>
                                <p:cTn id="126" presetID="10" presetClass="entr" presetSubtype="0" fill="hold" nodeType="afterEffect">
                                  <p:stCondLst>
                                    <p:cond delay="0"/>
                                  </p:stCondLst>
                                  <p:childTnLst>
                                    <p:set>
                                      <p:cBhvr>
                                        <p:cTn id="127" dur="1" fill="hold">
                                          <p:stCondLst>
                                            <p:cond delay="0"/>
                                          </p:stCondLst>
                                        </p:cTn>
                                        <p:tgtEl>
                                          <p:spTgt spid="645"/>
                                        </p:tgtEl>
                                        <p:attrNameLst>
                                          <p:attrName>style.visibility</p:attrName>
                                        </p:attrNameLst>
                                      </p:cBhvr>
                                      <p:to>
                                        <p:strVal val="visible"/>
                                      </p:to>
                                    </p:set>
                                    <p:animEffect transition="in" filter="fade">
                                      <p:cBhvr>
                                        <p:cTn id="128" dur="500"/>
                                        <p:tgtEl>
                                          <p:spTgt spid="645"/>
                                        </p:tgtEl>
                                      </p:cBhvr>
                                    </p:animEffect>
                                  </p:childTnLst>
                                </p:cTn>
                              </p:par>
                            </p:childTnLst>
                          </p:cTn>
                        </p:par>
                        <p:par>
                          <p:cTn id="129" fill="hold">
                            <p:stCondLst>
                              <p:cond delay="3500"/>
                            </p:stCondLst>
                            <p:childTnLst>
                              <p:par>
                                <p:cTn id="130" presetID="10" presetClass="entr" presetSubtype="0" fill="hold" nodeType="afterEffect">
                                  <p:stCondLst>
                                    <p:cond delay="0"/>
                                  </p:stCondLst>
                                  <p:childTnLst>
                                    <p:set>
                                      <p:cBhvr>
                                        <p:cTn id="131" dur="1" fill="hold">
                                          <p:stCondLst>
                                            <p:cond delay="0"/>
                                          </p:stCondLst>
                                        </p:cTn>
                                        <p:tgtEl>
                                          <p:spTgt spid="20"/>
                                        </p:tgtEl>
                                        <p:attrNameLst>
                                          <p:attrName>style.visibility</p:attrName>
                                        </p:attrNameLst>
                                      </p:cBhvr>
                                      <p:to>
                                        <p:strVal val="visible"/>
                                      </p:to>
                                    </p:set>
                                    <p:animEffect transition="in" filter="fade">
                                      <p:cBhvr>
                                        <p:cTn id="132" dur="500"/>
                                        <p:tgtEl>
                                          <p:spTgt spid="20"/>
                                        </p:tgtEl>
                                      </p:cBhvr>
                                    </p:animEffect>
                                  </p:childTnLst>
                                </p:cTn>
                              </p:par>
                            </p:childTnLst>
                          </p:cTn>
                        </p:par>
                        <p:par>
                          <p:cTn id="133" fill="hold">
                            <p:stCondLst>
                              <p:cond delay="4000"/>
                            </p:stCondLst>
                            <p:childTnLst>
                              <p:par>
                                <p:cTn id="134" presetID="10" presetClass="entr" presetSubtype="0" fill="hold" nodeType="afterEffect">
                                  <p:stCondLst>
                                    <p:cond delay="0"/>
                                  </p:stCondLst>
                                  <p:childTnLst>
                                    <p:set>
                                      <p:cBhvr>
                                        <p:cTn id="135" dur="1" fill="hold">
                                          <p:stCondLst>
                                            <p:cond delay="0"/>
                                          </p:stCondLst>
                                        </p:cTn>
                                        <p:tgtEl>
                                          <p:spTgt spid="21"/>
                                        </p:tgtEl>
                                        <p:attrNameLst>
                                          <p:attrName>style.visibility</p:attrName>
                                        </p:attrNameLst>
                                      </p:cBhvr>
                                      <p:to>
                                        <p:strVal val="visible"/>
                                      </p:to>
                                    </p:set>
                                    <p:animEffect transition="in" filter="fade">
                                      <p:cBhvr>
                                        <p:cTn id="136" dur="500"/>
                                        <p:tgtEl>
                                          <p:spTgt spid="21"/>
                                        </p:tgtEl>
                                      </p:cBhvr>
                                    </p:animEffect>
                                  </p:childTnLst>
                                </p:cTn>
                              </p:par>
                            </p:childTnLst>
                          </p:cTn>
                        </p:par>
                        <p:par>
                          <p:cTn id="137" fill="hold">
                            <p:stCondLst>
                              <p:cond delay="4500"/>
                            </p:stCondLst>
                            <p:childTnLst>
                              <p:par>
                                <p:cTn id="138" presetID="10" presetClass="entr" presetSubtype="0" fill="hold" nodeType="afterEffect">
                                  <p:stCondLst>
                                    <p:cond delay="0"/>
                                  </p:stCondLst>
                                  <p:childTnLst>
                                    <p:set>
                                      <p:cBhvr>
                                        <p:cTn id="139" dur="1" fill="hold">
                                          <p:stCondLst>
                                            <p:cond delay="0"/>
                                          </p:stCondLst>
                                        </p:cTn>
                                        <p:tgtEl>
                                          <p:spTgt spid="625"/>
                                        </p:tgtEl>
                                        <p:attrNameLst>
                                          <p:attrName>style.visibility</p:attrName>
                                        </p:attrNameLst>
                                      </p:cBhvr>
                                      <p:to>
                                        <p:strVal val="visible"/>
                                      </p:to>
                                    </p:set>
                                    <p:animEffect transition="in" filter="fade">
                                      <p:cBhvr>
                                        <p:cTn id="140" dur="500"/>
                                        <p:tgtEl>
                                          <p:spTgt spid="6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5" grpId="0" animBg="1"/>
      <p:bldP spid="99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Rectangle 229"/>
          <p:cNvSpPr/>
          <p:nvPr/>
        </p:nvSpPr>
        <p:spPr>
          <a:xfrm>
            <a:off x="152400" y="2802084"/>
            <a:ext cx="2160496" cy="21122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TextBox 230"/>
          <p:cNvSpPr txBox="1"/>
          <p:nvPr/>
        </p:nvSpPr>
        <p:spPr>
          <a:xfrm>
            <a:off x="152399" y="4305397"/>
            <a:ext cx="2076885" cy="649266"/>
          </a:xfrm>
          <a:prstGeom prst="rect">
            <a:avLst/>
          </a:prstGeom>
          <a:noFill/>
        </p:spPr>
        <p:txBody>
          <a:bodyPr wrap="square" rtlCol="0">
            <a:spAutoFit/>
          </a:bodyPr>
          <a:lstStyle/>
          <a:p>
            <a:r>
              <a:rPr lang="en-US" dirty="0">
                <a:solidFill>
                  <a:schemeClr val="bg1"/>
                </a:solidFill>
              </a:rPr>
              <a:t>Local Development Environment</a:t>
            </a:r>
          </a:p>
        </p:txBody>
      </p:sp>
      <p:grpSp>
        <p:nvGrpSpPr>
          <p:cNvPr id="9" name="Group 8"/>
          <p:cNvGrpSpPr/>
          <p:nvPr/>
        </p:nvGrpSpPr>
        <p:grpSpPr>
          <a:xfrm>
            <a:off x="4520759" y="2665208"/>
            <a:ext cx="1647463" cy="1011503"/>
            <a:chOff x="4520759" y="2665208"/>
            <a:chExt cx="1647463" cy="1011503"/>
          </a:xfrm>
        </p:grpSpPr>
        <p:sp>
          <p:nvSpPr>
            <p:cNvPr id="217" name="Rectangle 216"/>
            <p:cNvSpPr/>
            <p:nvPr/>
          </p:nvSpPr>
          <p:spPr>
            <a:xfrm>
              <a:off x="4520760" y="2768275"/>
              <a:ext cx="1647462" cy="90843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8" name="Flowchart: Alternate Process 217"/>
            <p:cNvSpPr/>
            <p:nvPr/>
          </p:nvSpPr>
          <p:spPr>
            <a:xfrm>
              <a:off x="4520759" y="2665208"/>
              <a:ext cx="1127567" cy="194862"/>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Integration</a:t>
              </a:r>
            </a:p>
          </p:txBody>
        </p:sp>
        <p:sp>
          <p:nvSpPr>
            <p:cNvPr id="219" name="Rectangle 218"/>
            <p:cNvSpPr/>
            <p:nvPr/>
          </p:nvSpPr>
          <p:spPr>
            <a:xfrm>
              <a:off x="5578749" y="2945312"/>
              <a:ext cx="529838" cy="642546"/>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p:cNvSpPr/>
            <p:nvPr/>
          </p:nvSpPr>
          <p:spPr>
            <a:xfrm>
              <a:off x="4561060" y="2945311"/>
              <a:ext cx="1001917" cy="642547"/>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5648326" y="2992068"/>
            <a:ext cx="413119" cy="413119"/>
            <a:chOff x="4609893" y="2672003"/>
            <a:chExt cx="472198" cy="472198"/>
          </a:xfrm>
        </p:grpSpPr>
        <p:sp>
          <p:nvSpPr>
            <p:cNvPr id="184" name="Rectangle 183"/>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185" name="Group 184"/>
          <p:cNvGrpSpPr/>
          <p:nvPr/>
        </p:nvGrpSpPr>
        <p:grpSpPr>
          <a:xfrm>
            <a:off x="5002610" y="818720"/>
            <a:ext cx="1701050" cy="943595"/>
            <a:chOff x="304800" y="329375"/>
            <a:chExt cx="1701050" cy="943595"/>
          </a:xfrm>
        </p:grpSpPr>
        <p:sp>
          <p:nvSpPr>
            <p:cNvPr id="186" name="Rectangle 185"/>
            <p:cNvSpPr/>
            <p:nvPr/>
          </p:nvSpPr>
          <p:spPr>
            <a:xfrm>
              <a:off x="304800" y="634605"/>
              <a:ext cx="1640063" cy="638365"/>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Flowchart: Alternate Process 186"/>
            <p:cNvSpPr/>
            <p:nvPr/>
          </p:nvSpPr>
          <p:spPr>
            <a:xfrm>
              <a:off x="304801" y="520305"/>
              <a:ext cx="11592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Registry</a:t>
              </a:r>
            </a:p>
          </p:txBody>
        </p:sp>
        <p:pic>
          <p:nvPicPr>
            <p:cNvPr id="188"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1607"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192" name="Group 191"/>
          <p:cNvGrpSpPr/>
          <p:nvPr/>
        </p:nvGrpSpPr>
        <p:grpSpPr>
          <a:xfrm>
            <a:off x="7370724" y="3127611"/>
            <a:ext cx="1647463" cy="1501545"/>
            <a:chOff x="4156030" y="3457323"/>
            <a:chExt cx="1446249" cy="1096344"/>
          </a:xfrm>
        </p:grpSpPr>
        <p:sp>
          <p:nvSpPr>
            <p:cNvPr id="193" name="Rectangle 192"/>
            <p:cNvSpPr/>
            <p:nvPr/>
          </p:nvSpPr>
          <p:spPr>
            <a:xfrm>
              <a:off x="4156031" y="3562350"/>
              <a:ext cx="1446248" cy="991317"/>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Flowchart: Alternate Process 193"/>
            <p:cNvSpPr/>
            <p:nvPr/>
          </p:nvSpPr>
          <p:spPr>
            <a:xfrm>
              <a:off x="4156030" y="3457323"/>
              <a:ext cx="1230039" cy="155096"/>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Production</a:t>
              </a:r>
            </a:p>
          </p:txBody>
        </p:sp>
      </p:grpSp>
      <p:sp>
        <p:nvSpPr>
          <p:cNvPr id="214" name="Rectangle 213"/>
          <p:cNvSpPr/>
          <p:nvPr/>
        </p:nvSpPr>
        <p:spPr>
          <a:xfrm>
            <a:off x="8428714" y="3448489"/>
            <a:ext cx="529838" cy="109933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p:cNvSpPr/>
          <p:nvPr/>
        </p:nvSpPr>
        <p:spPr>
          <a:xfrm>
            <a:off x="7411025" y="3448489"/>
            <a:ext cx="1001917" cy="1099334"/>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9" name="Group 188"/>
          <p:cNvGrpSpPr/>
          <p:nvPr/>
        </p:nvGrpSpPr>
        <p:grpSpPr>
          <a:xfrm>
            <a:off x="7371973" y="1899236"/>
            <a:ext cx="1646214" cy="1189989"/>
            <a:chOff x="4156030" y="3507406"/>
            <a:chExt cx="1446249" cy="892047"/>
          </a:xfrm>
        </p:grpSpPr>
        <p:sp>
          <p:nvSpPr>
            <p:cNvPr id="190" name="Rectangle 189"/>
            <p:cNvSpPr/>
            <p:nvPr/>
          </p:nvSpPr>
          <p:spPr>
            <a:xfrm>
              <a:off x="4156031" y="3612186"/>
              <a:ext cx="1446248" cy="787267"/>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Flowchart: Alternate Process 190"/>
            <p:cNvSpPr/>
            <p:nvPr/>
          </p:nvSpPr>
          <p:spPr>
            <a:xfrm>
              <a:off x="4156030" y="3507406"/>
              <a:ext cx="1230039" cy="175293"/>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Staging</a:t>
              </a:r>
            </a:p>
          </p:txBody>
        </p:sp>
      </p:grpSp>
      <p:sp>
        <p:nvSpPr>
          <p:cNvPr id="209" name="Rectangle 208"/>
          <p:cNvSpPr/>
          <p:nvPr/>
        </p:nvSpPr>
        <p:spPr>
          <a:xfrm>
            <a:off x="8430190" y="2172431"/>
            <a:ext cx="529838" cy="864432"/>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p:cNvSpPr/>
          <p:nvPr/>
        </p:nvSpPr>
        <p:spPr>
          <a:xfrm>
            <a:off x="7412501" y="2172430"/>
            <a:ext cx="1001917" cy="86443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1" name="Group 180"/>
          <p:cNvGrpSpPr/>
          <p:nvPr/>
        </p:nvGrpSpPr>
        <p:grpSpPr>
          <a:xfrm>
            <a:off x="7368180" y="666749"/>
            <a:ext cx="1650009" cy="1133953"/>
            <a:chOff x="4156030" y="3457580"/>
            <a:chExt cx="1446249" cy="850991"/>
          </a:xfrm>
        </p:grpSpPr>
        <p:sp>
          <p:nvSpPr>
            <p:cNvPr id="182" name="Rectangle 181"/>
            <p:cNvSpPr/>
            <p:nvPr/>
          </p:nvSpPr>
          <p:spPr>
            <a:xfrm>
              <a:off x="4156031" y="3562350"/>
              <a:ext cx="1446248" cy="746221"/>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3" name="Flowchart: Alternate Process 182"/>
            <p:cNvSpPr/>
            <p:nvPr/>
          </p:nvSpPr>
          <p:spPr>
            <a:xfrm>
              <a:off x="4156030" y="3457580"/>
              <a:ext cx="502609" cy="145342"/>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Test</a:t>
              </a:r>
            </a:p>
          </p:txBody>
        </p:sp>
      </p:grpSp>
      <p:sp>
        <p:nvSpPr>
          <p:cNvPr id="201" name="Rectangle 200"/>
          <p:cNvSpPr/>
          <p:nvPr/>
        </p:nvSpPr>
        <p:spPr>
          <a:xfrm>
            <a:off x="8428714" y="897883"/>
            <a:ext cx="529838" cy="864432"/>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p:cNvSpPr/>
          <p:nvPr/>
        </p:nvSpPr>
        <p:spPr>
          <a:xfrm>
            <a:off x="7411025" y="897882"/>
            <a:ext cx="1001917" cy="86443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0" name="Group 179"/>
          <p:cNvGrpSpPr/>
          <p:nvPr/>
        </p:nvGrpSpPr>
        <p:grpSpPr>
          <a:xfrm>
            <a:off x="5648356" y="2991626"/>
            <a:ext cx="413119" cy="413119"/>
            <a:chOff x="4609893" y="2672003"/>
            <a:chExt cx="472198" cy="472198"/>
          </a:xfrm>
        </p:grpSpPr>
        <p:sp>
          <p:nvSpPr>
            <p:cNvPr id="195" name="Rectangle 194"/>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6" name="Picture 19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177" name="Group 176"/>
          <p:cNvGrpSpPr/>
          <p:nvPr/>
        </p:nvGrpSpPr>
        <p:grpSpPr>
          <a:xfrm>
            <a:off x="2362200" y="2806591"/>
            <a:ext cx="1840585" cy="1362128"/>
            <a:chOff x="4156031" y="3448050"/>
            <a:chExt cx="1711369" cy="1141340"/>
          </a:xfrm>
        </p:grpSpPr>
        <p:sp>
          <p:nvSpPr>
            <p:cNvPr id="178" name="Rectangle 177"/>
            <p:cNvSpPr/>
            <p:nvPr/>
          </p:nvSpPr>
          <p:spPr>
            <a:xfrm>
              <a:off x="4156031" y="3562350"/>
              <a:ext cx="1711369" cy="102704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9" name="Flowchart: Alternate Process 178"/>
            <p:cNvSpPr/>
            <p:nvPr/>
          </p:nvSpPr>
          <p:spPr>
            <a:xfrm>
              <a:off x="4156032" y="3448050"/>
              <a:ext cx="527639" cy="174914"/>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Client</a:t>
              </a:r>
            </a:p>
          </p:txBody>
        </p:sp>
      </p:grpSp>
      <p:sp>
        <p:nvSpPr>
          <p:cNvPr id="2" name="Title 1"/>
          <p:cNvSpPr>
            <a:spLocks noGrp="1"/>
          </p:cNvSpPr>
          <p:nvPr>
            <p:ph type="title"/>
          </p:nvPr>
        </p:nvSpPr>
        <p:spPr/>
        <p:txBody>
          <a:bodyPr/>
          <a:lstStyle/>
          <a:p>
            <a:r>
              <a:rPr lang="en-US" dirty="0"/>
              <a:t>Container Workflow</a:t>
            </a:r>
          </a:p>
        </p:txBody>
      </p:sp>
      <p:sp>
        <p:nvSpPr>
          <p:cNvPr id="10" name="Cloud Callout 9"/>
          <p:cNvSpPr/>
          <p:nvPr/>
        </p:nvSpPr>
        <p:spPr bwMode="auto">
          <a:xfrm>
            <a:off x="993183" y="935326"/>
            <a:ext cx="1949703" cy="1210160"/>
          </a:xfrm>
          <a:prstGeom prst="cloudCallout">
            <a:avLst>
              <a:gd name="adj1" fmla="val -17341"/>
              <a:gd name="adj2" fmla="val 14680"/>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1471" dirty="0">
                <a:gradFill>
                  <a:gsLst>
                    <a:gs pos="0">
                      <a:srgbClr val="FFFFFF"/>
                    </a:gs>
                    <a:gs pos="100000">
                      <a:srgbClr val="FFFFFF"/>
                    </a:gs>
                  </a:gsLst>
                  <a:lin ang="5400000" scaled="0"/>
                </a:gradFill>
              </a:rPr>
              <a:t>SCC</a:t>
            </a:r>
          </a:p>
        </p:txBody>
      </p:sp>
      <p:sp>
        <p:nvSpPr>
          <p:cNvPr id="12" name="Flowchart: Predefined Process 11"/>
          <p:cNvSpPr/>
          <p:nvPr/>
        </p:nvSpPr>
        <p:spPr bwMode="auto">
          <a:xfrm>
            <a:off x="2083405" y="1697856"/>
            <a:ext cx="1142930" cy="494677"/>
          </a:xfrm>
          <a:prstGeom prst="flowChartPredefinedProcess">
            <a:avLst/>
          </a:prstGeom>
          <a:solidFill>
            <a:srgbClr val="00B050"/>
          </a:solidFill>
          <a:ln w="3175">
            <a:solidFill>
              <a:srgbClr val="92D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1471" dirty="0">
                <a:gradFill>
                  <a:gsLst>
                    <a:gs pos="0">
                      <a:srgbClr val="FFFFFF"/>
                    </a:gs>
                    <a:gs pos="100000">
                      <a:srgbClr val="FFFFFF"/>
                    </a:gs>
                  </a:gsLst>
                  <a:lin ang="5400000" scaled="0"/>
                </a:gradFill>
              </a:rPr>
              <a:t>CI</a:t>
            </a:r>
          </a:p>
        </p:txBody>
      </p:sp>
      <p:sp>
        <p:nvSpPr>
          <p:cNvPr id="13" name="Rectangle 12"/>
          <p:cNvSpPr/>
          <p:nvPr/>
        </p:nvSpPr>
        <p:spPr bwMode="auto">
          <a:xfrm>
            <a:off x="2489154" y="2120675"/>
            <a:ext cx="1008467" cy="539351"/>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1471" dirty="0">
                <a:gradFill>
                  <a:gsLst>
                    <a:gs pos="0">
                      <a:srgbClr val="FFFFFF"/>
                    </a:gs>
                    <a:gs pos="100000">
                      <a:srgbClr val="FFFFFF"/>
                    </a:gs>
                  </a:gsLst>
                  <a:lin ang="5400000" scaled="0"/>
                </a:gradFill>
              </a:rPr>
              <a:t>Build</a:t>
            </a:r>
          </a:p>
        </p:txBody>
      </p:sp>
      <p:sp>
        <p:nvSpPr>
          <p:cNvPr id="14" name="Flowchart: Internal Storage 13"/>
          <p:cNvSpPr/>
          <p:nvPr/>
        </p:nvSpPr>
        <p:spPr bwMode="auto">
          <a:xfrm>
            <a:off x="4572644" y="3886720"/>
            <a:ext cx="806774" cy="469116"/>
          </a:xfrm>
          <a:prstGeom prst="flowChartInternalStorage">
            <a:avLst/>
          </a:prstGeom>
          <a:solidFill>
            <a:srgbClr val="FF0000"/>
          </a:solidFill>
          <a:ln w="3175">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1471" dirty="0">
                <a:gradFill>
                  <a:gsLst>
                    <a:gs pos="0">
                      <a:srgbClr val="FFFFFF"/>
                    </a:gs>
                    <a:gs pos="100000">
                      <a:srgbClr val="FFFFFF"/>
                    </a:gs>
                  </a:gsLst>
                  <a:lin ang="5400000" scaled="0"/>
                </a:gradFill>
              </a:rPr>
              <a:t>Tests</a:t>
            </a:r>
          </a:p>
        </p:txBody>
      </p:sp>
      <p:sp>
        <p:nvSpPr>
          <p:cNvPr id="15" name="Notched Right Arrow 14"/>
          <p:cNvSpPr/>
          <p:nvPr/>
        </p:nvSpPr>
        <p:spPr bwMode="auto">
          <a:xfrm>
            <a:off x="3247653" y="2571925"/>
            <a:ext cx="1258889" cy="424802"/>
          </a:xfrm>
          <a:prstGeom prst="notched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1176" dirty="0">
                <a:gradFill>
                  <a:gsLst>
                    <a:gs pos="0">
                      <a:srgbClr val="FFFFFF"/>
                    </a:gs>
                    <a:gs pos="100000">
                      <a:srgbClr val="FFFFFF"/>
                    </a:gs>
                  </a:gsLst>
                  <a:lin ang="5400000" scaled="0"/>
                </a:gradFill>
              </a:rPr>
              <a:t>Compiled Code</a:t>
            </a:r>
          </a:p>
        </p:txBody>
      </p:sp>
      <p:sp>
        <p:nvSpPr>
          <p:cNvPr id="16" name="Notched Right Arrow 15"/>
          <p:cNvSpPr/>
          <p:nvPr/>
        </p:nvSpPr>
        <p:spPr bwMode="auto">
          <a:xfrm rot="2696506">
            <a:off x="3795789" y="1773265"/>
            <a:ext cx="1645924" cy="424802"/>
          </a:xfrm>
          <a:prstGeom prst="notched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1176" dirty="0">
                <a:gradFill>
                  <a:gsLst>
                    <a:gs pos="0">
                      <a:srgbClr val="FFFFFF"/>
                    </a:gs>
                    <a:gs pos="100000">
                      <a:srgbClr val="FFFFFF"/>
                    </a:gs>
                  </a:gsLst>
                  <a:lin ang="5400000" scaled="0"/>
                </a:gradFill>
              </a:rPr>
              <a:t>Docker-</a:t>
            </a:r>
            <a:r>
              <a:rPr lang="en-US" sz="1176" dirty="0" err="1">
                <a:gradFill>
                  <a:gsLst>
                    <a:gs pos="0">
                      <a:srgbClr val="FFFFFF"/>
                    </a:gs>
                    <a:gs pos="100000">
                      <a:srgbClr val="FFFFFF"/>
                    </a:gs>
                  </a:gsLst>
                  <a:lin ang="5400000" scaled="0"/>
                </a:gradFill>
              </a:rPr>
              <a:t>compose.yml</a:t>
            </a:r>
            <a:endParaRPr lang="en-US" sz="1176" dirty="0">
              <a:gradFill>
                <a:gsLst>
                  <a:gs pos="0">
                    <a:srgbClr val="FFFFFF"/>
                  </a:gs>
                  <a:gs pos="100000">
                    <a:srgbClr val="FFFFFF"/>
                  </a:gs>
                </a:gsLst>
                <a:lin ang="5400000" scaled="0"/>
              </a:gradFill>
            </a:endParaRPr>
          </a:p>
        </p:txBody>
      </p:sp>
      <p:sp>
        <p:nvSpPr>
          <p:cNvPr id="17" name="Notched Right Arrow 16"/>
          <p:cNvSpPr/>
          <p:nvPr/>
        </p:nvSpPr>
        <p:spPr bwMode="auto">
          <a:xfrm rot="2700000">
            <a:off x="3513906" y="1835940"/>
            <a:ext cx="1486444" cy="424802"/>
          </a:xfrm>
          <a:prstGeom prst="notched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1176" dirty="0">
                <a:gradFill>
                  <a:gsLst>
                    <a:gs pos="0">
                      <a:srgbClr val="FFFFFF"/>
                    </a:gs>
                    <a:gs pos="100000">
                      <a:srgbClr val="FFFFFF"/>
                    </a:gs>
                  </a:gsLst>
                  <a:lin ang="5400000" scaled="0"/>
                </a:gradFill>
              </a:rPr>
              <a:t>Base Image</a:t>
            </a:r>
          </a:p>
        </p:txBody>
      </p:sp>
      <p:grpSp>
        <p:nvGrpSpPr>
          <p:cNvPr id="19" name="Group 18"/>
          <p:cNvGrpSpPr/>
          <p:nvPr/>
        </p:nvGrpSpPr>
        <p:grpSpPr>
          <a:xfrm>
            <a:off x="4599550" y="3209141"/>
            <a:ext cx="450936" cy="252787"/>
            <a:chOff x="3523102" y="1791568"/>
            <a:chExt cx="6746733" cy="3782104"/>
          </a:xfrm>
          <a:solidFill>
            <a:srgbClr val="00B050"/>
          </a:solidFill>
        </p:grpSpPr>
        <p:sp>
          <p:nvSpPr>
            <p:cNvPr id="20" name="Rectangle 19"/>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1" name="Freeform 2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2" name="Freeform 2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23" name="Group 22"/>
          <p:cNvGrpSpPr/>
          <p:nvPr/>
        </p:nvGrpSpPr>
        <p:grpSpPr>
          <a:xfrm>
            <a:off x="4599049" y="2973877"/>
            <a:ext cx="450936" cy="252787"/>
            <a:chOff x="3523102" y="1791568"/>
            <a:chExt cx="6746733" cy="3782104"/>
          </a:xfrm>
          <a:solidFill>
            <a:srgbClr val="002060"/>
          </a:solidFill>
        </p:grpSpPr>
        <p:sp>
          <p:nvSpPr>
            <p:cNvPr id="24" name="Rectangle 2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5" name="Freeform 2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6" name="Freeform 2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27" name="Group 26"/>
          <p:cNvGrpSpPr/>
          <p:nvPr/>
        </p:nvGrpSpPr>
        <p:grpSpPr>
          <a:xfrm>
            <a:off x="5048560" y="2973435"/>
            <a:ext cx="450936" cy="252787"/>
            <a:chOff x="3523102" y="1791568"/>
            <a:chExt cx="6746733" cy="3782104"/>
          </a:xfrm>
          <a:solidFill>
            <a:srgbClr val="C00000"/>
          </a:solidFill>
        </p:grpSpPr>
        <p:sp>
          <p:nvSpPr>
            <p:cNvPr id="28" name="Rectangle 27"/>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9" name="Freeform 2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30" name="Freeform 2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sp>
        <p:nvSpPr>
          <p:cNvPr id="31" name="TextBox 30"/>
          <p:cNvSpPr txBox="1"/>
          <p:nvPr/>
        </p:nvSpPr>
        <p:spPr>
          <a:xfrm>
            <a:off x="11721774" y="5717598"/>
            <a:ext cx="576814" cy="461669"/>
          </a:xfrm>
          <a:prstGeom prst="rect">
            <a:avLst/>
          </a:prstGeom>
          <a:noFill/>
        </p:spPr>
        <p:txBody>
          <a:bodyPr wrap="square" lIns="134464" tIns="107571" rIns="134464" bIns="107571" rtlCol="0">
            <a:spAutoFit/>
          </a:bodyPr>
          <a:lstStyle/>
          <a:p>
            <a:pPr>
              <a:lnSpc>
                <a:spcPct val="90000"/>
              </a:lnSpc>
              <a:spcAft>
                <a:spcPts val="441"/>
              </a:spcAft>
            </a:pPr>
            <a:r>
              <a:rPr lang="en-US" sz="1765" dirty="0">
                <a:gradFill>
                  <a:gsLst>
                    <a:gs pos="2917">
                      <a:schemeClr val="tx1"/>
                    </a:gs>
                    <a:gs pos="30000">
                      <a:schemeClr val="tx1"/>
                    </a:gs>
                  </a:gsLst>
                  <a:lin ang="5400000" scaled="0"/>
                </a:gradFill>
              </a:rPr>
              <a:t>	</a:t>
            </a:r>
          </a:p>
        </p:txBody>
      </p:sp>
      <p:pic>
        <p:nvPicPr>
          <p:cNvPr id="2050" name="Picture 2" descr="https://changechecker.files.wordpress.com/2014/10/checkbox.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45036" y="3817722"/>
            <a:ext cx="672956" cy="582828"/>
          </a:xfrm>
          <a:prstGeom prst="rect">
            <a:avLst/>
          </a:prstGeom>
          <a:noFill/>
          <a:extLst>
            <a:ext uri="{909E8E84-426E-40DD-AFC4-6F175D3DCCD1}">
              <a14:hiddenFill xmlns:a14="http://schemas.microsoft.com/office/drawing/2010/main">
                <a:solidFill>
                  <a:srgbClr val="FFFFFF"/>
                </a:solidFill>
              </a14:hiddenFill>
            </a:ext>
          </a:extLst>
        </p:spPr>
      </p:pic>
      <p:sp>
        <p:nvSpPr>
          <p:cNvPr id="2048" name="TextBox 2047"/>
          <p:cNvSpPr txBox="1"/>
          <p:nvPr/>
        </p:nvSpPr>
        <p:spPr>
          <a:xfrm>
            <a:off x="2448702" y="3533536"/>
            <a:ext cx="1660834" cy="219977"/>
          </a:xfrm>
          <a:prstGeom prst="rect">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sz="1100">
                <a:solidFill>
                  <a:schemeClr val="bg1"/>
                </a:solidFill>
                <a:latin typeface="Lucida Console" panose="020B0609040504020204" pitchFamily="49"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Docker-compose up</a:t>
            </a:r>
          </a:p>
        </p:txBody>
      </p:sp>
      <p:sp>
        <p:nvSpPr>
          <p:cNvPr id="34" name="Notched Right Arrow 33"/>
          <p:cNvSpPr/>
          <p:nvPr/>
        </p:nvSpPr>
        <p:spPr bwMode="auto">
          <a:xfrm rot="2722602">
            <a:off x="3567147" y="2009509"/>
            <a:ext cx="991819" cy="424802"/>
          </a:xfrm>
          <a:prstGeom prst="notched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1176" dirty="0" err="1">
                <a:gradFill>
                  <a:gsLst>
                    <a:gs pos="0">
                      <a:srgbClr val="FFFFFF"/>
                    </a:gs>
                    <a:gs pos="100000">
                      <a:srgbClr val="FFFFFF"/>
                    </a:gs>
                  </a:gsLst>
                  <a:lin ang="5400000" scaled="0"/>
                </a:gradFill>
              </a:rPr>
              <a:t>Dockerfile</a:t>
            </a:r>
            <a:endParaRPr lang="en-US" sz="1176" dirty="0">
              <a:gradFill>
                <a:gsLst>
                  <a:gs pos="0">
                    <a:srgbClr val="FFFFFF"/>
                  </a:gs>
                  <a:gs pos="100000">
                    <a:srgbClr val="FFFFFF"/>
                  </a:gs>
                </a:gsLst>
                <a:lin ang="5400000" scaled="0"/>
              </a:gradFill>
            </a:endParaRPr>
          </a:p>
        </p:txBody>
      </p:sp>
      <p:sp>
        <p:nvSpPr>
          <p:cNvPr id="35" name="TextBox 34"/>
          <p:cNvSpPr txBox="1"/>
          <p:nvPr/>
        </p:nvSpPr>
        <p:spPr>
          <a:xfrm>
            <a:off x="2448702" y="3163540"/>
            <a:ext cx="1347681" cy="246043"/>
          </a:xfrm>
          <a:prstGeom prst="rect">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sz="1100">
                <a:solidFill>
                  <a:schemeClr val="bg1"/>
                </a:solidFill>
                <a:latin typeface="Lucida Console" panose="020B0609040504020204" pitchFamily="49"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Docker build</a:t>
            </a:r>
          </a:p>
        </p:txBody>
      </p:sp>
      <p:grpSp>
        <p:nvGrpSpPr>
          <p:cNvPr id="36" name="Group 35"/>
          <p:cNvGrpSpPr/>
          <p:nvPr/>
        </p:nvGrpSpPr>
        <p:grpSpPr>
          <a:xfrm>
            <a:off x="5048560" y="3207043"/>
            <a:ext cx="450936" cy="252787"/>
            <a:chOff x="3523102" y="1791568"/>
            <a:chExt cx="6746733" cy="3782104"/>
          </a:xfrm>
          <a:solidFill>
            <a:srgbClr val="FFC000"/>
          </a:solidFill>
        </p:grpSpPr>
        <p:sp>
          <p:nvSpPr>
            <p:cNvPr id="37" name="Rectangle 3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38" name="Freeform 3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39" name="Freeform 3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sp>
        <p:nvSpPr>
          <p:cNvPr id="2051" name="Flowchart: Card 2050"/>
          <p:cNvSpPr/>
          <p:nvPr/>
        </p:nvSpPr>
        <p:spPr bwMode="auto">
          <a:xfrm>
            <a:off x="6760035" y="1123950"/>
            <a:ext cx="580631" cy="327035"/>
          </a:xfrm>
          <a:prstGeom prst="flowChartPunchedCard">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67232" numCol="1" rtlCol="0" anchor="ctr" anchorCtr="0" compatLnSpc="1">
            <a:prstTxWarp prst="textNoShape">
              <a:avLst/>
            </a:prstTxWarp>
          </a:bodyPr>
          <a:lstStyle/>
          <a:p>
            <a:pPr algn="ctr" defTabSz="685577" fontAlgn="base">
              <a:spcBef>
                <a:spcPct val="0"/>
              </a:spcBef>
              <a:spcAft>
                <a:spcPct val="0"/>
              </a:spcAft>
            </a:pPr>
            <a:r>
              <a:rPr lang="en-US" sz="900" dirty="0">
                <a:gradFill>
                  <a:gsLst>
                    <a:gs pos="0">
                      <a:srgbClr val="FFFFFF"/>
                    </a:gs>
                    <a:gs pos="100000">
                      <a:srgbClr val="FFFFFF"/>
                    </a:gs>
                  </a:gsLst>
                  <a:lin ang="5400000" scaled="0"/>
                </a:gradFill>
              </a:rPr>
              <a:t>Docker-compose</a:t>
            </a:r>
          </a:p>
        </p:txBody>
      </p:sp>
      <p:sp>
        <p:nvSpPr>
          <p:cNvPr id="45" name="Flowchart: Card 44"/>
          <p:cNvSpPr/>
          <p:nvPr/>
        </p:nvSpPr>
        <p:spPr bwMode="auto">
          <a:xfrm>
            <a:off x="6763371" y="2343150"/>
            <a:ext cx="580631" cy="327035"/>
          </a:xfrm>
          <a:prstGeom prst="flowChartPunchedCard">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67232" numCol="1" rtlCol="0" anchor="ctr" anchorCtr="0" compatLnSpc="1">
            <a:prstTxWarp prst="textNoShape">
              <a:avLst/>
            </a:prstTxWarp>
          </a:bodyPr>
          <a:lstStyle/>
          <a:p>
            <a:pPr algn="ctr" defTabSz="685577" fontAlgn="base">
              <a:spcBef>
                <a:spcPct val="0"/>
              </a:spcBef>
              <a:spcAft>
                <a:spcPct val="0"/>
              </a:spcAft>
            </a:pPr>
            <a:r>
              <a:rPr lang="en-US" sz="900" dirty="0">
                <a:gradFill>
                  <a:gsLst>
                    <a:gs pos="0">
                      <a:srgbClr val="FFFFFF"/>
                    </a:gs>
                    <a:gs pos="100000">
                      <a:srgbClr val="FFFFFF"/>
                    </a:gs>
                  </a:gsLst>
                  <a:lin ang="5400000" scaled="0"/>
                </a:gradFill>
              </a:rPr>
              <a:t>Docker-compose</a:t>
            </a:r>
          </a:p>
        </p:txBody>
      </p:sp>
      <p:sp>
        <p:nvSpPr>
          <p:cNvPr id="46" name="Flowchart: Card 45"/>
          <p:cNvSpPr/>
          <p:nvPr/>
        </p:nvSpPr>
        <p:spPr bwMode="auto">
          <a:xfrm>
            <a:off x="6745234" y="3638550"/>
            <a:ext cx="580631" cy="327035"/>
          </a:xfrm>
          <a:prstGeom prst="flowChartPunchedCard">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67232" numCol="1" rtlCol="0" anchor="ctr" anchorCtr="0" compatLnSpc="1">
            <a:prstTxWarp prst="textNoShape">
              <a:avLst/>
            </a:prstTxWarp>
          </a:bodyPr>
          <a:lstStyle/>
          <a:p>
            <a:pPr algn="ctr" defTabSz="685577" fontAlgn="base">
              <a:spcBef>
                <a:spcPct val="0"/>
              </a:spcBef>
              <a:spcAft>
                <a:spcPct val="0"/>
              </a:spcAft>
            </a:pPr>
            <a:r>
              <a:rPr lang="en-US" sz="900" dirty="0">
                <a:gradFill>
                  <a:gsLst>
                    <a:gs pos="0">
                      <a:srgbClr val="FFFFFF"/>
                    </a:gs>
                    <a:gs pos="100000">
                      <a:srgbClr val="FFFFFF"/>
                    </a:gs>
                  </a:gsLst>
                  <a:lin ang="5400000" scaled="0"/>
                </a:gradFill>
              </a:rPr>
              <a:t>Docker-compose</a:t>
            </a:r>
          </a:p>
        </p:txBody>
      </p:sp>
      <p:sp>
        <p:nvSpPr>
          <p:cNvPr id="47" name="Notched Right Arrow 46"/>
          <p:cNvSpPr/>
          <p:nvPr/>
        </p:nvSpPr>
        <p:spPr bwMode="auto">
          <a:xfrm rot="17592330">
            <a:off x="-87132" y="2568652"/>
            <a:ext cx="1844867" cy="424802"/>
          </a:xfrm>
          <a:prstGeom prst="notched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1176" dirty="0">
                <a:gradFill>
                  <a:gsLst>
                    <a:gs pos="0">
                      <a:srgbClr val="FFFFFF"/>
                    </a:gs>
                    <a:gs pos="100000">
                      <a:srgbClr val="FFFFFF"/>
                    </a:gs>
                  </a:gsLst>
                  <a:lin ang="5400000" scaled="0"/>
                </a:gradFill>
              </a:rPr>
              <a:t>Push</a:t>
            </a:r>
          </a:p>
        </p:txBody>
      </p:sp>
      <p:sp>
        <p:nvSpPr>
          <p:cNvPr id="125" name="Flowchart: Card 124"/>
          <p:cNvSpPr/>
          <p:nvPr/>
        </p:nvSpPr>
        <p:spPr bwMode="auto">
          <a:xfrm>
            <a:off x="6766950" y="1496244"/>
            <a:ext cx="580631" cy="145282"/>
          </a:xfrm>
          <a:prstGeom prst="flowChartPunchedCard">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67232" numCol="1" rtlCol="0" anchor="ctr" anchorCtr="0" compatLnSpc="1">
            <a:prstTxWarp prst="textNoShape">
              <a:avLst/>
            </a:prstTxWarp>
          </a:bodyPr>
          <a:lstStyle/>
          <a:p>
            <a:pPr algn="ctr" defTabSz="685577" fontAlgn="base">
              <a:spcBef>
                <a:spcPct val="0"/>
              </a:spcBef>
              <a:spcAft>
                <a:spcPct val="0"/>
              </a:spcAft>
            </a:pPr>
            <a:r>
              <a:rPr lang="en-US" sz="900" dirty="0" err="1">
                <a:gradFill>
                  <a:gsLst>
                    <a:gs pos="0">
                      <a:srgbClr val="FFFFFF"/>
                    </a:gs>
                    <a:gs pos="100000">
                      <a:srgbClr val="FFFFFF"/>
                    </a:gs>
                  </a:gsLst>
                  <a:lin ang="5400000" scaled="0"/>
                </a:gradFill>
              </a:rPr>
              <a:t>Test.env</a:t>
            </a:r>
            <a:endParaRPr lang="en-US" sz="900" dirty="0">
              <a:gradFill>
                <a:gsLst>
                  <a:gs pos="0">
                    <a:srgbClr val="FFFFFF"/>
                  </a:gs>
                  <a:gs pos="100000">
                    <a:srgbClr val="FFFFFF"/>
                  </a:gs>
                </a:gsLst>
                <a:lin ang="5400000" scaled="0"/>
              </a:gradFill>
            </a:endParaRPr>
          </a:p>
        </p:txBody>
      </p:sp>
      <p:sp>
        <p:nvSpPr>
          <p:cNvPr id="126" name="Flowchart: Card 125"/>
          <p:cNvSpPr/>
          <p:nvPr/>
        </p:nvSpPr>
        <p:spPr bwMode="auto">
          <a:xfrm>
            <a:off x="6772973" y="2719311"/>
            <a:ext cx="580631" cy="145282"/>
          </a:xfrm>
          <a:prstGeom prst="flowChartPunchedCard">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67232" numCol="1" rtlCol="0" anchor="ctr" anchorCtr="0" compatLnSpc="1">
            <a:prstTxWarp prst="textNoShape">
              <a:avLst/>
            </a:prstTxWarp>
          </a:bodyPr>
          <a:lstStyle/>
          <a:p>
            <a:pPr algn="ctr" defTabSz="685577" fontAlgn="base">
              <a:spcBef>
                <a:spcPct val="0"/>
              </a:spcBef>
              <a:spcAft>
                <a:spcPct val="0"/>
              </a:spcAft>
            </a:pPr>
            <a:r>
              <a:rPr lang="en-US" sz="900" dirty="0" err="1">
                <a:gradFill>
                  <a:gsLst>
                    <a:gs pos="0">
                      <a:srgbClr val="FFFFFF"/>
                    </a:gs>
                    <a:gs pos="100000">
                      <a:srgbClr val="FFFFFF"/>
                    </a:gs>
                  </a:gsLst>
                  <a:lin ang="5400000" scaled="0"/>
                </a:gradFill>
              </a:rPr>
              <a:t>Stag.env</a:t>
            </a:r>
            <a:endParaRPr lang="en-US" sz="900" dirty="0">
              <a:gradFill>
                <a:gsLst>
                  <a:gs pos="0">
                    <a:srgbClr val="FFFFFF"/>
                  </a:gs>
                  <a:gs pos="100000">
                    <a:srgbClr val="FFFFFF"/>
                  </a:gs>
                </a:gsLst>
                <a:lin ang="5400000" scaled="0"/>
              </a:gradFill>
            </a:endParaRPr>
          </a:p>
        </p:txBody>
      </p:sp>
      <p:sp>
        <p:nvSpPr>
          <p:cNvPr id="127" name="Flowchart: Card 126"/>
          <p:cNvSpPr/>
          <p:nvPr/>
        </p:nvSpPr>
        <p:spPr bwMode="auto">
          <a:xfrm>
            <a:off x="6744369" y="4008901"/>
            <a:ext cx="580631" cy="145282"/>
          </a:xfrm>
          <a:prstGeom prst="flowChartPunchedCard">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67232" numCol="1" rtlCol="0" anchor="ctr" anchorCtr="0" compatLnSpc="1">
            <a:prstTxWarp prst="textNoShape">
              <a:avLst/>
            </a:prstTxWarp>
          </a:bodyPr>
          <a:lstStyle/>
          <a:p>
            <a:pPr algn="ctr" defTabSz="685577" fontAlgn="base">
              <a:spcBef>
                <a:spcPct val="0"/>
              </a:spcBef>
              <a:spcAft>
                <a:spcPct val="0"/>
              </a:spcAft>
            </a:pPr>
            <a:r>
              <a:rPr lang="en-US" sz="900" dirty="0" err="1">
                <a:gradFill>
                  <a:gsLst>
                    <a:gs pos="0">
                      <a:srgbClr val="FFFFFF"/>
                    </a:gs>
                    <a:gs pos="100000">
                      <a:srgbClr val="FFFFFF"/>
                    </a:gs>
                  </a:gsLst>
                  <a:lin ang="5400000" scaled="0"/>
                </a:gradFill>
              </a:rPr>
              <a:t>Prod.env</a:t>
            </a:r>
            <a:endParaRPr lang="en-US" sz="900" dirty="0">
              <a:gradFill>
                <a:gsLst>
                  <a:gs pos="0">
                    <a:srgbClr val="FFFFFF"/>
                  </a:gs>
                  <a:gs pos="100000">
                    <a:srgbClr val="FFFFFF"/>
                  </a:gs>
                </a:gsLst>
                <a:lin ang="5400000" scaled="0"/>
              </a:gradFill>
            </a:endParaRPr>
          </a:p>
        </p:txBody>
      </p:sp>
      <p:sp>
        <p:nvSpPr>
          <p:cNvPr id="128" name="Flowchart: Card 127"/>
          <p:cNvSpPr/>
          <p:nvPr/>
        </p:nvSpPr>
        <p:spPr bwMode="auto">
          <a:xfrm>
            <a:off x="3800281" y="3012158"/>
            <a:ext cx="715919" cy="179133"/>
          </a:xfrm>
          <a:prstGeom prst="flowChartPunchedCard">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67232" numCol="1" rtlCol="0" anchor="ctr" anchorCtr="0" compatLnSpc="1">
            <a:prstTxWarp prst="textNoShape">
              <a:avLst/>
            </a:prstTxWarp>
          </a:bodyPr>
          <a:lstStyle/>
          <a:p>
            <a:pPr algn="ctr" defTabSz="685577" fontAlgn="base">
              <a:spcBef>
                <a:spcPct val="0"/>
              </a:spcBef>
              <a:spcAft>
                <a:spcPct val="0"/>
              </a:spcAft>
            </a:pPr>
            <a:r>
              <a:rPr lang="en-US" sz="1029" dirty="0" err="1">
                <a:gradFill>
                  <a:gsLst>
                    <a:gs pos="0">
                      <a:srgbClr val="FFFFFF"/>
                    </a:gs>
                    <a:gs pos="100000">
                      <a:srgbClr val="FFFFFF"/>
                    </a:gs>
                  </a:gsLst>
                  <a:lin ang="5400000" scaled="0"/>
                </a:gradFill>
              </a:rPr>
              <a:t>Int.env</a:t>
            </a:r>
            <a:endParaRPr lang="en-US" sz="1029" dirty="0">
              <a:gradFill>
                <a:gsLst>
                  <a:gs pos="0">
                    <a:srgbClr val="FFFFFF"/>
                  </a:gs>
                  <a:gs pos="100000">
                    <a:srgbClr val="FFFFFF"/>
                  </a:gs>
                </a:gsLst>
                <a:lin ang="5400000" scaled="0"/>
              </a:gradFill>
            </a:endParaRPr>
          </a:p>
        </p:txBody>
      </p:sp>
      <p:grpSp>
        <p:nvGrpSpPr>
          <p:cNvPr id="154" name="Group 153"/>
          <p:cNvGrpSpPr/>
          <p:nvPr/>
        </p:nvGrpSpPr>
        <p:grpSpPr>
          <a:xfrm>
            <a:off x="762000" y="2857066"/>
            <a:ext cx="1585987" cy="1467284"/>
            <a:chOff x="936574" y="2585780"/>
            <a:chExt cx="1585987" cy="1467284"/>
          </a:xfrm>
        </p:grpSpPr>
        <p:sp>
          <p:nvSpPr>
            <p:cNvPr id="155" name="Freeform 154"/>
            <p:cNvSpPr/>
            <p:nvPr/>
          </p:nvSpPr>
          <p:spPr>
            <a:xfrm>
              <a:off x="1808109" y="2921370"/>
              <a:ext cx="714452" cy="308483"/>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57768" rIns="0" bIns="-253156" numCol="1" spcCol="1270" anchor="t" anchorCtr="0">
              <a:noAutofit/>
            </a:bodyPr>
            <a:lstStyle/>
            <a:p>
              <a:pPr lvl="0" algn="l" defTabSz="488950">
                <a:lnSpc>
                  <a:spcPct val="90000"/>
                </a:lnSpc>
                <a:spcBef>
                  <a:spcPct val="0"/>
                </a:spcBef>
                <a:spcAft>
                  <a:spcPct val="35000"/>
                </a:spcAft>
              </a:pPr>
              <a:r>
                <a:rPr lang="en-US" sz="1100" kern="1200" dirty="0">
                  <a:solidFill>
                    <a:schemeClr val="bg1"/>
                  </a:solidFill>
                </a:rPr>
                <a:t>Write/Edit</a:t>
              </a:r>
            </a:p>
          </p:txBody>
        </p:sp>
        <p:sp>
          <p:nvSpPr>
            <p:cNvPr id="156" name="Circular Arrow 155"/>
            <p:cNvSpPr/>
            <p:nvPr/>
          </p:nvSpPr>
          <p:spPr>
            <a:xfrm>
              <a:off x="936574" y="2585780"/>
              <a:ext cx="1467284" cy="1467284"/>
            </a:xfrm>
            <a:prstGeom prst="circularArrow">
              <a:avLst>
                <a:gd name="adj1" fmla="val 8243"/>
                <a:gd name="adj2" fmla="val 575638"/>
                <a:gd name="adj3" fmla="val 2966046"/>
                <a:gd name="adj4" fmla="val 50255"/>
                <a:gd name="adj5" fmla="val 961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7" name="Freeform 156"/>
            <p:cNvSpPr/>
            <p:nvPr/>
          </p:nvSpPr>
          <p:spPr>
            <a:xfrm>
              <a:off x="1537859" y="3746620"/>
              <a:ext cx="338897" cy="290986"/>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l" defTabSz="488950">
                <a:lnSpc>
                  <a:spcPct val="90000"/>
                </a:lnSpc>
                <a:spcBef>
                  <a:spcPct val="0"/>
                </a:spcBef>
                <a:spcAft>
                  <a:spcPct val="35000"/>
                </a:spcAft>
              </a:pPr>
              <a:r>
                <a:rPr lang="en-US" sz="1100" kern="1200" dirty="0">
                  <a:solidFill>
                    <a:schemeClr val="bg1"/>
                  </a:solidFill>
                </a:rPr>
                <a:t>Run</a:t>
              </a:r>
            </a:p>
          </p:txBody>
        </p:sp>
        <p:sp>
          <p:nvSpPr>
            <p:cNvPr id="158" name="Circular Arrow 157"/>
            <p:cNvSpPr/>
            <p:nvPr/>
          </p:nvSpPr>
          <p:spPr>
            <a:xfrm>
              <a:off x="936574" y="2585780"/>
              <a:ext cx="1467284" cy="1467284"/>
            </a:xfrm>
            <a:prstGeom prst="circularArrow">
              <a:avLst>
                <a:gd name="adj1" fmla="val 8243"/>
                <a:gd name="adj2" fmla="val 575638"/>
                <a:gd name="adj3" fmla="val 10174107"/>
                <a:gd name="adj4" fmla="val 7258316"/>
                <a:gd name="adj5" fmla="val 961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9" name="Freeform 158"/>
            <p:cNvSpPr/>
            <p:nvPr/>
          </p:nvSpPr>
          <p:spPr>
            <a:xfrm>
              <a:off x="1059529" y="2990250"/>
              <a:ext cx="526408" cy="217549"/>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l" defTabSz="488950">
                <a:lnSpc>
                  <a:spcPct val="90000"/>
                </a:lnSpc>
                <a:spcBef>
                  <a:spcPct val="0"/>
                </a:spcBef>
                <a:spcAft>
                  <a:spcPct val="35000"/>
                </a:spcAft>
              </a:pPr>
              <a:r>
                <a:rPr lang="en-US" sz="1100" kern="1200" dirty="0">
                  <a:solidFill>
                    <a:schemeClr val="bg1"/>
                  </a:solidFill>
                </a:rPr>
                <a:t>Debug</a:t>
              </a:r>
            </a:p>
          </p:txBody>
        </p:sp>
        <p:sp>
          <p:nvSpPr>
            <p:cNvPr id="160" name="Circular Arrow 159"/>
            <p:cNvSpPr/>
            <p:nvPr/>
          </p:nvSpPr>
          <p:spPr>
            <a:xfrm>
              <a:off x="936574" y="2585780"/>
              <a:ext cx="1467284" cy="1467284"/>
            </a:xfrm>
            <a:prstGeom prst="circularArrow">
              <a:avLst>
                <a:gd name="adj1" fmla="val 8243"/>
                <a:gd name="adj2" fmla="val 575638"/>
                <a:gd name="adj3" fmla="val 16858767"/>
                <a:gd name="adj4" fmla="val 14965595"/>
                <a:gd name="adj5" fmla="val 961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161" name="Group 160"/>
          <p:cNvGrpSpPr/>
          <p:nvPr/>
        </p:nvGrpSpPr>
        <p:grpSpPr>
          <a:xfrm>
            <a:off x="1024714" y="3513664"/>
            <a:ext cx="540854" cy="333210"/>
            <a:chOff x="1926169" y="1632181"/>
            <a:chExt cx="540854" cy="333210"/>
          </a:xfrm>
        </p:grpSpPr>
        <p:sp>
          <p:nvSpPr>
            <p:cNvPr id="162" name="Rectangle 16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4" name="Group 163"/>
            <p:cNvGrpSpPr/>
            <p:nvPr/>
          </p:nvGrpSpPr>
          <p:grpSpPr>
            <a:xfrm>
              <a:off x="1989961" y="1665409"/>
              <a:ext cx="413499" cy="266755"/>
              <a:chOff x="1371600" y="2038342"/>
              <a:chExt cx="609600" cy="393263"/>
            </a:xfrm>
          </p:grpSpPr>
          <p:cxnSp>
            <p:nvCxnSpPr>
              <p:cNvPr id="168" name="Straight Connector 16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65" name="Rectangle 16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7460240" y="969208"/>
            <a:ext cx="440339" cy="246846"/>
            <a:chOff x="3523102" y="1791568"/>
            <a:chExt cx="6746733" cy="3782104"/>
          </a:xfrm>
          <a:solidFill>
            <a:srgbClr val="00B050"/>
          </a:solidFill>
        </p:grpSpPr>
        <p:sp>
          <p:nvSpPr>
            <p:cNvPr id="53" name="Rectangle 5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54" name="Freeform 5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55" name="Freeform 5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56" name="Group 55"/>
          <p:cNvGrpSpPr/>
          <p:nvPr/>
        </p:nvGrpSpPr>
        <p:grpSpPr>
          <a:xfrm>
            <a:off x="7909465" y="1217172"/>
            <a:ext cx="440339" cy="246846"/>
            <a:chOff x="3523102" y="1791568"/>
            <a:chExt cx="6746733" cy="3782104"/>
          </a:xfrm>
          <a:solidFill>
            <a:srgbClr val="002060"/>
          </a:solidFill>
        </p:grpSpPr>
        <p:sp>
          <p:nvSpPr>
            <p:cNvPr id="57" name="Rectangle 5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58" name="Freeform 5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59" name="Freeform 5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60" name="Group 59"/>
          <p:cNvGrpSpPr/>
          <p:nvPr/>
        </p:nvGrpSpPr>
        <p:grpSpPr>
          <a:xfrm>
            <a:off x="7460240" y="1461820"/>
            <a:ext cx="440339" cy="246846"/>
            <a:chOff x="3523102" y="1791568"/>
            <a:chExt cx="6746733" cy="3782104"/>
          </a:xfrm>
          <a:solidFill>
            <a:srgbClr val="C00000"/>
          </a:solidFill>
        </p:grpSpPr>
        <p:sp>
          <p:nvSpPr>
            <p:cNvPr id="61" name="Rectangle 6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62" name="Freeform 6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63" name="Freeform 6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64" name="Group 63"/>
          <p:cNvGrpSpPr/>
          <p:nvPr/>
        </p:nvGrpSpPr>
        <p:grpSpPr>
          <a:xfrm>
            <a:off x="7909652" y="1464018"/>
            <a:ext cx="440339" cy="246846"/>
            <a:chOff x="3523102" y="1791568"/>
            <a:chExt cx="6746733" cy="3782104"/>
          </a:xfrm>
          <a:solidFill>
            <a:srgbClr val="FFC000"/>
          </a:solidFill>
        </p:grpSpPr>
        <p:sp>
          <p:nvSpPr>
            <p:cNvPr id="65" name="Rectangle 6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66" name="Freeform 6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67" name="Freeform 6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68" name="Group 67"/>
          <p:cNvGrpSpPr/>
          <p:nvPr/>
        </p:nvGrpSpPr>
        <p:grpSpPr>
          <a:xfrm>
            <a:off x="7908024" y="966835"/>
            <a:ext cx="440339" cy="246846"/>
            <a:chOff x="3523102" y="1791568"/>
            <a:chExt cx="6746733" cy="3782104"/>
          </a:xfrm>
          <a:solidFill>
            <a:srgbClr val="00B050"/>
          </a:solidFill>
        </p:grpSpPr>
        <p:sp>
          <p:nvSpPr>
            <p:cNvPr id="69" name="Rectangle 6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0" name="Freeform 6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1" name="Freeform 7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72" name="Group 71"/>
          <p:cNvGrpSpPr/>
          <p:nvPr/>
        </p:nvGrpSpPr>
        <p:grpSpPr>
          <a:xfrm>
            <a:off x="7460240" y="1217172"/>
            <a:ext cx="440339" cy="246846"/>
            <a:chOff x="3523102" y="1791568"/>
            <a:chExt cx="6746733" cy="3782104"/>
          </a:xfrm>
          <a:solidFill>
            <a:srgbClr val="002060"/>
          </a:solidFill>
        </p:grpSpPr>
        <p:sp>
          <p:nvSpPr>
            <p:cNvPr id="73" name="Rectangle 7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4"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5"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76" name="Group 75"/>
          <p:cNvGrpSpPr/>
          <p:nvPr/>
        </p:nvGrpSpPr>
        <p:grpSpPr>
          <a:xfrm>
            <a:off x="7450123" y="2201036"/>
            <a:ext cx="440339" cy="246846"/>
            <a:chOff x="3523102" y="1791568"/>
            <a:chExt cx="6746733" cy="3782104"/>
          </a:xfrm>
          <a:solidFill>
            <a:srgbClr val="00B050"/>
          </a:solidFill>
        </p:grpSpPr>
        <p:sp>
          <p:nvSpPr>
            <p:cNvPr id="77" name="Rectangle 7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8" name="Freeform 7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9" name="Freeform 7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80" name="Group 79"/>
          <p:cNvGrpSpPr/>
          <p:nvPr/>
        </p:nvGrpSpPr>
        <p:grpSpPr>
          <a:xfrm>
            <a:off x="7899348" y="2449000"/>
            <a:ext cx="440339" cy="246846"/>
            <a:chOff x="3523102" y="1791568"/>
            <a:chExt cx="6746733" cy="3782104"/>
          </a:xfrm>
          <a:solidFill>
            <a:srgbClr val="002060"/>
          </a:solidFill>
        </p:grpSpPr>
        <p:sp>
          <p:nvSpPr>
            <p:cNvPr id="81" name="Rectangle 8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82" name="Freeform 8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83" name="Freeform 8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84" name="Group 83"/>
          <p:cNvGrpSpPr/>
          <p:nvPr/>
        </p:nvGrpSpPr>
        <p:grpSpPr>
          <a:xfrm>
            <a:off x="7450123" y="2693648"/>
            <a:ext cx="440339" cy="246846"/>
            <a:chOff x="3523102" y="1791568"/>
            <a:chExt cx="6746733" cy="3782104"/>
          </a:xfrm>
          <a:solidFill>
            <a:srgbClr val="C00000"/>
          </a:solidFill>
        </p:grpSpPr>
        <p:sp>
          <p:nvSpPr>
            <p:cNvPr id="85" name="Rectangle 8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86" name="Freeform 8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87" name="Freeform 8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88" name="Group 87"/>
          <p:cNvGrpSpPr/>
          <p:nvPr/>
        </p:nvGrpSpPr>
        <p:grpSpPr>
          <a:xfrm>
            <a:off x="7899534" y="2695846"/>
            <a:ext cx="440339" cy="246846"/>
            <a:chOff x="3523102" y="1791568"/>
            <a:chExt cx="6746733" cy="3782104"/>
          </a:xfrm>
          <a:solidFill>
            <a:srgbClr val="FFC000"/>
          </a:solidFill>
        </p:grpSpPr>
        <p:sp>
          <p:nvSpPr>
            <p:cNvPr id="89" name="Rectangle 8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0" name="Freeform 8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1" name="Freeform 9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92" name="Group 91"/>
          <p:cNvGrpSpPr/>
          <p:nvPr/>
        </p:nvGrpSpPr>
        <p:grpSpPr>
          <a:xfrm>
            <a:off x="7897907" y="2198663"/>
            <a:ext cx="440339" cy="246846"/>
            <a:chOff x="3523102" y="1791568"/>
            <a:chExt cx="6746733" cy="3782104"/>
          </a:xfrm>
          <a:solidFill>
            <a:srgbClr val="00B050"/>
          </a:solidFill>
        </p:grpSpPr>
        <p:sp>
          <p:nvSpPr>
            <p:cNvPr id="93" name="Rectangle 9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4" name="Freeform 9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5" name="Freeform 9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96" name="Group 95"/>
          <p:cNvGrpSpPr/>
          <p:nvPr/>
        </p:nvGrpSpPr>
        <p:grpSpPr>
          <a:xfrm>
            <a:off x="7450123" y="2449000"/>
            <a:ext cx="440339" cy="246846"/>
            <a:chOff x="3523102" y="1791568"/>
            <a:chExt cx="6746733" cy="3782104"/>
          </a:xfrm>
          <a:solidFill>
            <a:srgbClr val="002060"/>
          </a:solidFill>
        </p:grpSpPr>
        <p:sp>
          <p:nvSpPr>
            <p:cNvPr id="97" name="Rectangle 9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8" name="Freeform 9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9" name="Freeform 9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00" name="Group 99"/>
          <p:cNvGrpSpPr/>
          <p:nvPr/>
        </p:nvGrpSpPr>
        <p:grpSpPr>
          <a:xfrm>
            <a:off x="7475516" y="3492103"/>
            <a:ext cx="440339" cy="246846"/>
            <a:chOff x="3523102" y="1791568"/>
            <a:chExt cx="6746733" cy="3782104"/>
          </a:xfrm>
          <a:solidFill>
            <a:srgbClr val="00B050"/>
          </a:solidFill>
        </p:grpSpPr>
        <p:sp>
          <p:nvSpPr>
            <p:cNvPr id="101" name="Rectangle 10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02" name="Freeform 10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03" name="Freeform 10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04" name="Group 103"/>
          <p:cNvGrpSpPr/>
          <p:nvPr/>
        </p:nvGrpSpPr>
        <p:grpSpPr>
          <a:xfrm>
            <a:off x="7926326" y="3987284"/>
            <a:ext cx="440339" cy="246846"/>
            <a:chOff x="3523102" y="1791568"/>
            <a:chExt cx="6746733" cy="3782104"/>
          </a:xfrm>
          <a:solidFill>
            <a:srgbClr val="002060"/>
          </a:solidFill>
        </p:grpSpPr>
        <p:sp>
          <p:nvSpPr>
            <p:cNvPr id="105" name="Rectangle 10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06" name="Freeform 10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07" name="Freeform 10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08" name="Group 107"/>
          <p:cNvGrpSpPr/>
          <p:nvPr/>
        </p:nvGrpSpPr>
        <p:grpSpPr>
          <a:xfrm>
            <a:off x="7475516" y="4235619"/>
            <a:ext cx="440339" cy="246846"/>
            <a:chOff x="3523102" y="1791568"/>
            <a:chExt cx="6746733" cy="3782104"/>
          </a:xfrm>
          <a:solidFill>
            <a:srgbClr val="C00000"/>
          </a:solidFill>
        </p:grpSpPr>
        <p:sp>
          <p:nvSpPr>
            <p:cNvPr id="109" name="Rectangle 10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0" name="Freeform 10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1" name="Freeform 11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12" name="Group 111"/>
          <p:cNvGrpSpPr/>
          <p:nvPr/>
        </p:nvGrpSpPr>
        <p:grpSpPr>
          <a:xfrm>
            <a:off x="7924926" y="4237817"/>
            <a:ext cx="440339" cy="246846"/>
            <a:chOff x="3523102" y="1791568"/>
            <a:chExt cx="6746733" cy="3782104"/>
          </a:xfrm>
          <a:solidFill>
            <a:srgbClr val="FFC000"/>
          </a:solidFill>
        </p:grpSpPr>
        <p:sp>
          <p:nvSpPr>
            <p:cNvPr id="113" name="Rectangle 11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4" name="Freeform 11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5" name="Freeform 11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16" name="Group 115"/>
          <p:cNvGrpSpPr/>
          <p:nvPr/>
        </p:nvGrpSpPr>
        <p:grpSpPr>
          <a:xfrm>
            <a:off x="7923299" y="3489731"/>
            <a:ext cx="440339" cy="246846"/>
            <a:chOff x="3523102" y="1791568"/>
            <a:chExt cx="6746733" cy="3782104"/>
          </a:xfrm>
          <a:solidFill>
            <a:srgbClr val="00B050"/>
          </a:solidFill>
        </p:grpSpPr>
        <p:sp>
          <p:nvSpPr>
            <p:cNvPr id="117" name="Rectangle 11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8" name="Freeform 11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9" name="Freeform 11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20" name="Group 119"/>
          <p:cNvGrpSpPr/>
          <p:nvPr/>
        </p:nvGrpSpPr>
        <p:grpSpPr>
          <a:xfrm>
            <a:off x="7477101" y="3987284"/>
            <a:ext cx="440339" cy="246846"/>
            <a:chOff x="3523102" y="1791568"/>
            <a:chExt cx="6746733" cy="3782104"/>
          </a:xfrm>
          <a:solidFill>
            <a:srgbClr val="002060"/>
          </a:solidFill>
        </p:grpSpPr>
        <p:sp>
          <p:nvSpPr>
            <p:cNvPr id="121" name="Rectangle 12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22" name="Freeform 12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23" name="Freeform 12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29" name="Group 128"/>
          <p:cNvGrpSpPr/>
          <p:nvPr/>
        </p:nvGrpSpPr>
        <p:grpSpPr>
          <a:xfrm>
            <a:off x="7926326" y="3738950"/>
            <a:ext cx="440339" cy="246846"/>
            <a:chOff x="3523102" y="1791568"/>
            <a:chExt cx="6746733" cy="3782104"/>
          </a:xfrm>
          <a:solidFill>
            <a:srgbClr val="002060"/>
          </a:solidFill>
        </p:grpSpPr>
        <p:sp>
          <p:nvSpPr>
            <p:cNvPr id="130" name="Rectangle 129"/>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31" name="Freeform 13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32" name="Freeform 13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33" name="Group 132"/>
          <p:cNvGrpSpPr/>
          <p:nvPr/>
        </p:nvGrpSpPr>
        <p:grpSpPr>
          <a:xfrm>
            <a:off x="7475183" y="3740070"/>
            <a:ext cx="440339" cy="246846"/>
            <a:chOff x="3523102" y="1791568"/>
            <a:chExt cx="6746733" cy="3782104"/>
          </a:xfrm>
          <a:solidFill>
            <a:srgbClr val="00B050"/>
          </a:solidFill>
        </p:grpSpPr>
        <p:sp>
          <p:nvSpPr>
            <p:cNvPr id="134" name="Rectangle 13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35" name="Freeform 13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36" name="Freeform 13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97" name="Group 196"/>
          <p:cNvGrpSpPr/>
          <p:nvPr/>
        </p:nvGrpSpPr>
        <p:grpSpPr>
          <a:xfrm>
            <a:off x="5564938" y="1279931"/>
            <a:ext cx="408375" cy="408375"/>
            <a:chOff x="4609893" y="2672003"/>
            <a:chExt cx="472198" cy="472198"/>
          </a:xfrm>
        </p:grpSpPr>
        <p:sp>
          <p:nvSpPr>
            <p:cNvPr id="198" name="Rectangle 197"/>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9" name="Picture 19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206" name="Group 205"/>
          <p:cNvGrpSpPr/>
          <p:nvPr/>
        </p:nvGrpSpPr>
        <p:grpSpPr>
          <a:xfrm>
            <a:off x="5564938" y="1279931"/>
            <a:ext cx="408375" cy="408375"/>
            <a:chOff x="4609893" y="2672003"/>
            <a:chExt cx="472198" cy="472198"/>
          </a:xfrm>
        </p:grpSpPr>
        <p:sp>
          <p:nvSpPr>
            <p:cNvPr id="207" name="Rectangle 206"/>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8" name="Picture 20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211" name="Group 210"/>
          <p:cNvGrpSpPr/>
          <p:nvPr/>
        </p:nvGrpSpPr>
        <p:grpSpPr>
          <a:xfrm>
            <a:off x="5564938" y="1279931"/>
            <a:ext cx="408375" cy="408375"/>
            <a:chOff x="4609893" y="2672003"/>
            <a:chExt cx="472198" cy="472198"/>
          </a:xfrm>
        </p:grpSpPr>
        <p:sp>
          <p:nvSpPr>
            <p:cNvPr id="212" name="Rectangle 211"/>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3" name="Picture 2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sp>
        <p:nvSpPr>
          <p:cNvPr id="232" name="TextBox 231"/>
          <p:cNvSpPr txBox="1"/>
          <p:nvPr/>
        </p:nvSpPr>
        <p:spPr>
          <a:xfrm>
            <a:off x="2457045" y="3814128"/>
            <a:ext cx="1660834" cy="219977"/>
          </a:xfrm>
          <a:prstGeom prst="rect">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sz="1100">
                <a:solidFill>
                  <a:schemeClr val="bg1"/>
                </a:solidFill>
                <a:latin typeface="Lucida Console" panose="020B0609040504020204" pitchFamily="49"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Docker push</a:t>
            </a:r>
          </a:p>
        </p:txBody>
      </p:sp>
    </p:spTree>
    <p:extLst>
      <p:ext uri="{BB962C8B-B14F-4D97-AF65-F5344CB8AC3E}">
        <p14:creationId xmlns:p14="http://schemas.microsoft.com/office/powerpoint/2010/main" val="934439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wheel(1)">
                                      <p:cBhvr>
                                        <p:cTn id="7" dur="2000"/>
                                        <p:tgtEl>
                                          <p:spTgt spid="1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1"/>
                                        </p:tgtEl>
                                        <p:attrNameLst>
                                          <p:attrName>style.visibility</p:attrName>
                                        </p:attrNameLst>
                                      </p:cBhvr>
                                      <p:to>
                                        <p:strVal val="visible"/>
                                      </p:to>
                                    </p:set>
                                    <p:animEffect transition="in" filter="fade">
                                      <p:cBhvr>
                                        <p:cTn id="12" dur="500"/>
                                        <p:tgtEl>
                                          <p:spTgt spid="16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down)">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77"/>
                                        </p:tgtEl>
                                        <p:attrNameLst>
                                          <p:attrName>style.visibility</p:attrName>
                                        </p:attrNameLst>
                                      </p:cBhvr>
                                      <p:to>
                                        <p:strVal val="visible"/>
                                      </p:to>
                                    </p:set>
                                    <p:animEffect transition="in" filter="fade">
                                      <p:cBhvr>
                                        <p:cTn id="31" dur="500"/>
                                        <p:tgtEl>
                                          <p:spTgt spid="177"/>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childTnLst>
                          </p:cTn>
                        </p:par>
                        <p:par>
                          <p:cTn id="40" fill="hold">
                            <p:stCondLst>
                              <p:cond delay="1500"/>
                            </p:stCondLst>
                            <p:childTnLst>
                              <p:par>
                                <p:cTn id="41" presetID="22" presetClass="entr" presetSubtype="8"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left)">
                                      <p:cBhvr>
                                        <p:cTn id="43" dur="500"/>
                                        <p:tgtEl>
                                          <p:spTgt spid="15"/>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wipe(left)">
                                      <p:cBhvr>
                                        <p:cTn id="46" dur="500"/>
                                        <p:tgtEl>
                                          <p:spTgt spid="34"/>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left)">
                                      <p:cBhvr>
                                        <p:cTn id="49" dur="500"/>
                                        <p:tgtEl>
                                          <p:spTgt spid="17"/>
                                        </p:tgtEl>
                                      </p:cBhvr>
                                    </p:animEffect>
                                  </p:childTnLst>
                                </p:cTn>
                              </p:par>
                            </p:childTnLst>
                          </p:cTn>
                        </p:par>
                        <p:par>
                          <p:cTn id="50" fill="hold">
                            <p:stCondLst>
                              <p:cond delay="2000"/>
                            </p:stCondLst>
                            <p:childTnLst>
                              <p:par>
                                <p:cTn id="51" presetID="10" presetClass="entr" presetSubtype="0" fill="hold" nodeType="afterEffect">
                                  <p:stCondLst>
                                    <p:cond delay="0"/>
                                  </p:stCondLst>
                                  <p:childTnLst>
                                    <p:set>
                                      <p:cBhvr>
                                        <p:cTn id="52" dur="1" fill="hold">
                                          <p:stCondLst>
                                            <p:cond delay="0"/>
                                          </p:stCondLst>
                                        </p:cTn>
                                        <p:tgtEl>
                                          <p:spTgt spid="180"/>
                                        </p:tgtEl>
                                        <p:attrNameLst>
                                          <p:attrName>style.visibility</p:attrName>
                                        </p:attrNameLst>
                                      </p:cBhvr>
                                      <p:to>
                                        <p:strVal val="visible"/>
                                      </p:to>
                                    </p:set>
                                    <p:animEffect transition="in" filter="fade">
                                      <p:cBhvr>
                                        <p:cTn id="53" dur="500"/>
                                        <p:tgtEl>
                                          <p:spTgt spid="18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048"/>
                                        </p:tgtEl>
                                        <p:attrNameLst>
                                          <p:attrName>style.visibility</p:attrName>
                                        </p:attrNameLst>
                                      </p:cBhvr>
                                      <p:to>
                                        <p:strVal val="visible"/>
                                      </p:to>
                                    </p:set>
                                    <p:animEffect transition="in" filter="fade">
                                      <p:cBhvr>
                                        <p:cTn id="58" dur="500"/>
                                        <p:tgtEl>
                                          <p:spTgt spid="2048"/>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wipe(left)">
                                      <p:cBhvr>
                                        <p:cTn id="61" dur="500"/>
                                        <p:tgtEl>
                                          <p:spTgt spid="16"/>
                                        </p:tgtEl>
                                      </p:cBhvr>
                                    </p:animEffect>
                                  </p:childTnLst>
                                </p:cTn>
                              </p:par>
                            </p:childTnLst>
                          </p:cTn>
                        </p:par>
                        <p:par>
                          <p:cTn id="62" fill="hold">
                            <p:stCondLst>
                              <p:cond delay="500"/>
                            </p:stCondLst>
                            <p:childTnLst>
                              <p:par>
                                <p:cTn id="63" presetID="22" presetClass="entr" presetSubtype="8" fill="hold" grpId="0" nodeType="afterEffect">
                                  <p:stCondLst>
                                    <p:cond delay="0"/>
                                  </p:stCondLst>
                                  <p:childTnLst>
                                    <p:set>
                                      <p:cBhvr>
                                        <p:cTn id="64" dur="1" fill="hold">
                                          <p:stCondLst>
                                            <p:cond delay="0"/>
                                          </p:stCondLst>
                                        </p:cTn>
                                        <p:tgtEl>
                                          <p:spTgt spid="128"/>
                                        </p:tgtEl>
                                        <p:attrNameLst>
                                          <p:attrName>style.visibility</p:attrName>
                                        </p:attrNameLst>
                                      </p:cBhvr>
                                      <p:to>
                                        <p:strVal val="visible"/>
                                      </p:to>
                                    </p:set>
                                    <p:animEffect transition="in" filter="wipe(left)">
                                      <p:cBhvr>
                                        <p:cTn id="65" dur="500"/>
                                        <p:tgtEl>
                                          <p:spTgt spid="128"/>
                                        </p:tgtEl>
                                      </p:cBhvr>
                                    </p:animEffect>
                                  </p:childTnLst>
                                </p:cTn>
                              </p:par>
                            </p:childTnLst>
                          </p:cTn>
                        </p:par>
                        <p:par>
                          <p:cTn id="66" fill="hold">
                            <p:stCondLst>
                              <p:cond delay="1000"/>
                            </p:stCondLst>
                            <p:childTnLst>
                              <p:par>
                                <p:cTn id="67" presetID="14" presetClass="entr" presetSubtype="10" fill="hold" nodeType="after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randombar(horizontal)">
                                      <p:cBhvr>
                                        <p:cTn id="69" dur="500"/>
                                        <p:tgtEl>
                                          <p:spTgt spid="19"/>
                                        </p:tgtEl>
                                      </p:cBhvr>
                                    </p:animEffect>
                                  </p:childTnLst>
                                </p:cTn>
                              </p:par>
                            </p:childTnLst>
                          </p:cTn>
                        </p:par>
                        <p:par>
                          <p:cTn id="70" fill="hold">
                            <p:stCondLst>
                              <p:cond delay="1500"/>
                            </p:stCondLst>
                            <p:childTnLst>
                              <p:par>
                                <p:cTn id="71" presetID="14" presetClass="entr" presetSubtype="10" fill="hold" nodeType="after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randombar(horizontal)">
                                      <p:cBhvr>
                                        <p:cTn id="73" dur="500"/>
                                        <p:tgtEl>
                                          <p:spTgt spid="23"/>
                                        </p:tgtEl>
                                      </p:cBhvr>
                                    </p:animEffect>
                                  </p:childTnLst>
                                </p:cTn>
                              </p:par>
                            </p:childTnLst>
                          </p:cTn>
                        </p:par>
                        <p:par>
                          <p:cTn id="74" fill="hold">
                            <p:stCondLst>
                              <p:cond delay="2000"/>
                            </p:stCondLst>
                            <p:childTnLst>
                              <p:par>
                                <p:cTn id="75" presetID="14" presetClass="entr" presetSubtype="10" fill="hold" nodeType="after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randombar(horizontal)">
                                      <p:cBhvr>
                                        <p:cTn id="77" dur="500"/>
                                        <p:tgtEl>
                                          <p:spTgt spid="27"/>
                                        </p:tgtEl>
                                      </p:cBhvr>
                                    </p:animEffect>
                                  </p:childTnLst>
                                </p:cTn>
                              </p:par>
                            </p:childTnLst>
                          </p:cTn>
                        </p:par>
                        <p:par>
                          <p:cTn id="78" fill="hold">
                            <p:stCondLst>
                              <p:cond delay="2500"/>
                            </p:stCondLst>
                            <p:childTnLst>
                              <p:par>
                                <p:cTn id="79" presetID="14" presetClass="entr" presetSubtype="10" fill="hold" nodeType="after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randombar(horizontal)">
                                      <p:cBhvr>
                                        <p:cTn id="81" dur="500"/>
                                        <p:tgtEl>
                                          <p:spTgt spid="36"/>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4"/>
                                        </p:tgtEl>
                                        <p:attrNameLst>
                                          <p:attrName>style.visibility</p:attrName>
                                        </p:attrNameLst>
                                      </p:cBhvr>
                                      <p:to>
                                        <p:strVal val="visible"/>
                                      </p:to>
                                    </p:set>
                                    <p:animEffect transition="in" filter="fade">
                                      <p:cBhvr>
                                        <p:cTn id="86" dur="500"/>
                                        <p:tgtEl>
                                          <p:spTgt spid="14"/>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2050"/>
                                        </p:tgtEl>
                                        <p:attrNameLst>
                                          <p:attrName>style.visibility</p:attrName>
                                        </p:attrNameLst>
                                      </p:cBhvr>
                                      <p:to>
                                        <p:strVal val="visible"/>
                                      </p:to>
                                    </p:set>
                                    <p:animEffect transition="in" filter="fade">
                                      <p:cBhvr>
                                        <p:cTn id="91" dur="500"/>
                                        <p:tgtEl>
                                          <p:spTgt spid="2050"/>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185"/>
                                        </p:tgtEl>
                                        <p:attrNameLst>
                                          <p:attrName>style.visibility</p:attrName>
                                        </p:attrNameLst>
                                      </p:cBhvr>
                                      <p:to>
                                        <p:strVal val="visible"/>
                                      </p:to>
                                    </p:set>
                                    <p:animEffect transition="in" filter="fade">
                                      <p:cBhvr>
                                        <p:cTn id="96" dur="500"/>
                                        <p:tgtEl>
                                          <p:spTgt spid="185"/>
                                        </p:tgtEl>
                                      </p:cBhvr>
                                    </p:animEffect>
                                  </p:childTnLst>
                                </p:cTn>
                              </p:par>
                            </p:childTnLst>
                          </p:cTn>
                        </p:par>
                        <p:par>
                          <p:cTn id="97" fill="hold">
                            <p:stCondLst>
                              <p:cond delay="500"/>
                            </p:stCondLst>
                            <p:childTnLst>
                              <p:par>
                                <p:cTn id="98" presetID="10" presetClass="entr" presetSubtype="0" fill="hold" nodeType="afterEffect">
                                  <p:stCondLst>
                                    <p:cond delay="0"/>
                                  </p:stCondLst>
                                  <p:childTnLst>
                                    <p:set>
                                      <p:cBhvr>
                                        <p:cTn id="99" dur="1" fill="hold">
                                          <p:stCondLst>
                                            <p:cond delay="0"/>
                                          </p:stCondLst>
                                        </p:cTn>
                                        <p:tgtEl>
                                          <p:spTgt spid="8"/>
                                        </p:tgtEl>
                                        <p:attrNameLst>
                                          <p:attrName>style.visibility</p:attrName>
                                        </p:attrNameLst>
                                      </p:cBhvr>
                                      <p:to>
                                        <p:strVal val="visible"/>
                                      </p:to>
                                    </p:set>
                                    <p:animEffect transition="in" filter="fade">
                                      <p:cBhvr>
                                        <p:cTn id="100" dur="500"/>
                                        <p:tgtEl>
                                          <p:spTgt spid="8"/>
                                        </p:tgtEl>
                                      </p:cBhvr>
                                    </p:animEffect>
                                  </p:childTnLst>
                                </p:cTn>
                              </p:par>
                            </p:childTnLst>
                          </p:cTn>
                        </p:par>
                        <p:par>
                          <p:cTn id="101" fill="hold">
                            <p:stCondLst>
                              <p:cond delay="1000"/>
                            </p:stCondLst>
                            <p:childTnLst>
                              <p:par>
                                <p:cTn id="102" presetID="10" presetClass="entr" presetSubtype="0" fill="hold" grpId="0" nodeType="afterEffect">
                                  <p:stCondLst>
                                    <p:cond delay="0"/>
                                  </p:stCondLst>
                                  <p:childTnLst>
                                    <p:set>
                                      <p:cBhvr>
                                        <p:cTn id="103" dur="1" fill="hold">
                                          <p:stCondLst>
                                            <p:cond delay="0"/>
                                          </p:stCondLst>
                                        </p:cTn>
                                        <p:tgtEl>
                                          <p:spTgt spid="232"/>
                                        </p:tgtEl>
                                        <p:attrNameLst>
                                          <p:attrName>style.visibility</p:attrName>
                                        </p:attrNameLst>
                                      </p:cBhvr>
                                      <p:to>
                                        <p:strVal val="visible"/>
                                      </p:to>
                                    </p:set>
                                    <p:animEffect transition="in" filter="fade">
                                      <p:cBhvr>
                                        <p:cTn id="104" dur="500"/>
                                        <p:tgtEl>
                                          <p:spTgt spid="232"/>
                                        </p:tgtEl>
                                      </p:cBhvr>
                                    </p:animEffect>
                                  </p:childTnLst>
                                </p:cTn>
                              </p:par>
                            </p:childTnLst>
                          </p:cTn>
                        </p:par>
                        <p:par>
                          <p:cTn id="105" fill="hold">
                            <p:stCondLst>
                              <p:cond delay="1500"/>
                            </p:stCondLst>
                            <p:childTnLst>
                              <p:par>
                                <p:cTn id="106" presetID="42" presetClass="path" presetSubtype="0" accel="50000" decel="50000" fill="hold" nodeType="afterEffect">
                                  <p:stCondLst>
                                    <p:cond delay="0"/>
                                  </p:stCondLst>
                                  <p:childTnLst>
                                    <p:animMotion origin="layout" path="M 2.22222E-6 -4.93827E-6 L -0.00937 -0.33333 " pathEditMode="relative" rAng="0" ptsTypes="AA">
                                      <p:cBhvr>
                                        <p:cTn id="107" dur="2000" fill="hold"/>
                                        <p:tgtEl>
                                          <p:spTgt spid="180"/>
                                        </p:tgtEl>
                                        <p:attrNameLst>
                                          <p:attrName>ppt_x</p:attrName>
                                          <p:attrName>ppt_y</p:attrName>
                                        </p:attrNameLst>
                                      </p:cBhvr>
                                      <p:rCtr x="-434" y="-16636"/>
                                    </p:animMotion>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181"/>
                                        </p:tgtEl>
                                        <p:attrNameLst>
                                          <p:attrName>style.visibility</p:attrName>
                                        </p:attrNameLst>
                                      </p:cBhvr>
                                      <p:to>
                                        <p:strVal val="visible"/>
                                      </p:to>
                                    </p:set>
                                    <p:animEffect transition="in" filter="fade">
                                      <p:cBhvr>
                                        <p:cTn id="112" dur="500"/>
                                        <p:tgtEl>
                                          <p:spTgt spid="181"/>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201"/>
                                        </p:tgtEl>
                                        <p:attrNameLst>
                                          <p:attrName>style.visibility</p:attrName>
                                        </p:attrNameLst>
                                      </p:cBhvr>
                                      <p:to>
                                        <p:strVal val="visible"/>
                                      </p:to>
                                    </p:set>
                                    <p:animEffect transition="in" filter="fade">
                                      <p:cBhvr>
                                        <p:cTn id="115" dur="500"/>
                                        <p:tgtEl>
                                          <p:spTgt spid="201"/>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204"/>
                                        </p:tgtEl>
                                        <p:attrNameLst>
                                          <p:attrName>style.visibility</p:attrName>
                                        </p:attrNameLst>
                                      </p:cBhvr>
                                      <p:to>
                                        <p:strVal val="visible"/>
                                      </p:to>
                                    </p:set>
                                    <p:animEffect transition="in" filter="fade">
                                      <p:cBhvr>
                                        <p:cTn id="118" dur="500"/>
                                        <p:tgtEl>
                                          <p:spTgt spid="204"/>
                                        </p:tgtEl>
                                      </p:cBhvr>
                                    </p:animEffect>
                                  </p:childTnLst>
                                </p:cTn>
                              </p:par>
                            </p:childTnLst>
                          </p:cTn>
                        </p:par>
                        <p:par>
                          <p:cTn id="119" fill="hold">
                            <p:stCondLst>
                              <p:cond delay="500"/>
                            </p:stCondLst>
                            <p:childTnLst>
                              <p:par>
                                <p:cTn id="120" presetID="10" presetClass="entr" presetSubtype="0" fill="hold" nodeType="afterEffect">
                                  <p:stCondLst>
                                    <p:cond delay="0"/>
                                  </p:stCondLst>
                                  <p:childTnLst>
                                    <p:set>
                                      <p:cBhvr>
                                        <p:cTn id="121" dur="1" fill="hold">
                                          <p:stCondLst>
                                            <p:cond delay="0"/>
                                          </p:stCondLst>
                                        </p:cTn>
                                        <p:tgtEl>
                                          <p:spTgt spid="189"/>
                                        </p:tgtEl>
                                        <p:attrNameLst>
                                          <p:attrName>style.visibility</p:attrName>
                                        </p:attrNameLst>
                                      </p:cBhvr>
                                      <p:to>
                                        <p:strVal val="visible"/>
                                      </p:to>
                                    </p:set>
                                    <p:animEffect transition="in" filter="fade">
                                      <p:cBhvr>
                                        <p:cTn id="122" dur="500"/>
                                        <p:tgtEl>
                                          <p:spTgt spid="189"/>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209"/>
                                        </p:tgtEl>
                                        <p:attrNameLst>
                                          <p:attrName>style.visibility</p:attrName>
                                        </p:attrNameLst>
                                      </p:cBhvr>
                                      <p:to>
                                        <p:strVal val="visible"/>
                                      </p:to>
                                    </p:set>
                                    <p:animEffect transition="in" filter="fade">
                                      <p:cBhvr>
                                        <p:cTn id="125" dur="500"/>
                                        <p:tgtEl>
                                          <p:spTgt spid="209"/>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210"/>
                                        </p:tgtEl>
                                        <p:attrNameLst>
                                          <p:attrName>style.visibility</p:attrName>
                                        </p:attrNameLst>
                                      </p:cBhvr>
                                      <p:to>
                                        <p:strVal val="visible"/>
                                      </p:to>
                                    </p:set>
                                    <p:animEffect transition="in" filter="fade">
                                      <p:cBhvr>
                                        <p:cTn id="128" dur="500"/>
                                        <p:tgtEl>
                                          <p:spTgt spid="210"/>
                                        </p:tgtEl>
                                      </p:cBhvr>
                                    </p:animEffect>
                                  </p:childTnLst>
                                </p:cTn>
                              </p:par>
                            </p:childTnLst>
                          </p:cTn>
                        </p:par>
                        <p:par>
                          <p:cTn id="129" fill="hold">
                            <p:stCondLst>
                              <p:cond delay="1000"/>
                            </p:stCondLst>
                            <p:childTnLst>
                              <p:par>
                                <p:cTn id="130" presetID="10" presetClass="entr" presetSubtype="0" fill="hold" nodeType="afterEffect">
                                  <p:stCondLst>
                                    <p:cond delay="0"/>
                                  </p:stCondLst>
                                  <p:childTnLst>
                                    <p:set>
                                      <p:cBhvr>
                                        <p:cTn id="131" dur="1" fill="hold">
                                          <p:stCondLst>
                                            <p:cond delay="0"/>
                                          </p:stCondLst>
                                        </p:cTn>
                                        <p:tgtEl>
                                          <p:spTgt spid="192"/>
                                        </p:tgtEl>
                                        <p:attrNameLst>
                                          <p:attrName>style.visibility</p:attrName>
                                        </p:attrNameLst>
                                      </p:cBhvr>
                                      <p:to>
                                        <p:strVal val="visible"/>
                                      </p:to>
                                    </p:set>
                                    <p:animEffect transition="in" filter="fade">
                                      <p:cBhvr>
                                        <p:cTn id="132" dur="500"/>
                                        <p:tgtEl>
                                          <p:spTgt spid="192"/>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214"/>
                                        </p:tgtEl>
                                        <p:attrNameLst>
                                          <p:attrName>style.visibility</p:attrName>
                                        </p:attrNameLst>
                                      </p:cBhvr>
                                      <p:to>
                                        <p:strVal val="visible"/>
                                      </p:to>
                                    </p:set>
                                    <p:animEffect transition="in" filter="fade">
                                      <p:cBhvr>
                                        <p:cTn id="135" dur="500"/>
                                        <p:tgtEl>
                                          <p:spTgt spid="214"/>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215"/>
                                        </p:tgtEl>
                                        <p:attrNameLst>
                                          <p:attrName>style.visibility</p:attrName>
                                        </p:attrNameLst>
                                      </p:cBhvr>
                                      <p:to>
                                        <p:strVal val="visible"/>
                                      </p:to>
                                    </p:set>
                                    <p:animEffect transition="in" filter="fade">
                                      <p:cBhvr>
                                        <p:cTn id="138" dur="500"/>
                                        <p:tgtEl>
                                          <p:spTgt spid="215"/>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8" fill="hold" grpId="0" nodeType="clickEffect">
                                  <p:stCondLst>
                                    <p:cond delay="0"/>
                                  </p:stCondLst>
                                  <p:childTnLst>
                                    <p:set>
                                      <p:cBhvr>
                                        <p:cTn id="142" dur="1" fill="hold">
                                          <p:stCondLst>
                                            <p:cond delay="0"/>
                                          </p:stCondLst>
                                        </p:cTn>
                                        <p:tgtEl>
                                          <p:spTgt spid="2051"/>
                                        </p:tgtEl>
                                        <p:attrNameLst>
                                          <p:attrName>style.visibility</p:attrName>
                                        </p:attrNameLst>
                                      </p:cBhvr>
                                      <p:to>
                                        <p:strVal val="visible"/>
                                      </p:to>
                                    </p:set>
                                    <p:animEffect transition="in" filter="wipe(left)">
                                      <p:cBhvr>
                                        <p:cTn id="143" dur="500"/>
                                        <p:tgtEl>
                                          <p:spTgt spid="2051"/>
                                        </p:tgtEl>
                                      </p:cBhvr>
                                    </p:animEffect>
                                  </p:childTnLst>
                                </p:cTn>
                              </p:par>
                            </p:childTnLst>
                          </p:cTn>
                        </p:par>
                        <p:par>
                          <p:cTn id="144" fill="hold">
                            <p:stCondLst>
                              <p:cond delay="500"/>
                            </p:stCondLst>
                            <p:childTnLst>
                              <p:par>
                                <p:cTn id="145" presetID="22" presetClass="entr" presetSubtype="8" fill="hold" grpId="0" nodeType="afterEffect">
                                  <p:stCondLst>
                                    <p:cond delay="0"/>
                                  </p:stCondLst>
                                  <p:childTnLst>
                                    <p:set>
                                      <p:cBhvr>
                                        <p:cTn id="146" dur="1" fill="hold">
                                          <p:stCondLst>
                                            <p:cond delay="0"/>
                                          </p:stCondLst>
                                        </p:cTn>
                                        <p:tgtEl>
                                          <p:spTgt spid="125"/>
                                        </p:tgtEl>
                                        <p:attrNameLst>
                                          <p:attrName>style.visibility</p:attrName>
                                        </p:attrNameLst>
                                      </p:cBhvr>
                                      <p:to>
                                        <p:strVal val="visible"/>
                                      </p:to>
                                    </p:set>
                                    <p:animEffect transition="in" filter="wipe(left)">
                                      <p:cBhvr>
                                        <p:cTn id="147" dur="500"/>
                                        <p:tgtEl>
                                          <p:spTgt spid="125"/>
                                        </p:tgtEl>
                                      </p:cBhvr>
                                    </p:animEffect>
                                  </p:childTnLst>
                                </p:cTn>
                              </p:par>
                            </p:childTnLst>
                          </p:cTn>
                        </p:par>
                        <p:par>
                          <p:cTn id="148" fill="hold">
                            <p:stCondLst>
                              <p:cond delay="1000"/>
                            </p:stCondLst>
                            <p:childTnLst>
                              <p:par>
                                <p:cTn id="149" presetID="1" presetClass="entr" presetSubtype="0" fill="hold" nodeType="afterEffect">
                                  <p:stCondLst>
                                    <p:cond delay="0"/>
                                  </p:stCondLst>
                                  <p:childTnLst>
                                    <p:set>
                                      <p:cBhvr>
                                        <p:cTn id="150" dur="1" fill="hold">
                                          <p:stCondLst>
                                            <p:cond delay="0"/>
                                          </p:stCondLst>
                                        </p:cTn>
                                        <p:tgtEl>
                                          <p:spTgt spid="197"/>
                                        </p:tgtEl>
                                        <p:attrNameLst>
                                          <p:attrName>style.visibility</p:attrName>
                                        </p:attrNameLst>
                                      </p:cBhvr>
                                      <p:to>
                                        <p:strVal val="visible"/>
                                      </p:to>
                                    </p:set>
                                  </p:childTnLst>
                                </p:cTn>
                              </p:par>
                            </p:childTnLst>
                          </p:cTn>
                        </p:par>
                        <p:par>
                          <p:cTn id="151" fill="hold">
                            <p:stCondLst>
                              <p:cond delay="1000"/>
                            </p:stCondLst>
                            <p:childTnLst>
                              <p:par>
                                <p:cTn id="152" presetID="42" presetClass="path" presetSubtype="0" accel="50000" decel="50000" fill="hold" nodeType="afterEffect">
                                  <p:stCondLst>
                                    <p:cond delay="0"/>
                                  </p:stCondLst>
                                  <p:childTnLst>
                                    <p:animMotion origin="layout" path="M -2.77778E-6 -1.60494E-6 L 0.32084 -0.07037 " pathEditMode="relative" rAng="0" ptsTypes="AA">
                                      <p:cBhvr>
                                        <p:cTn id="153" dur="2000" fill="hold"/>
                                        <p:tgtEl>
                                          <p:spTgt spid="197"/>
                                        </p:tgtEl>
                                        <p:attrNameLst>
                                          <p:attrName>ppt_x</p:attrName>
                                          <p:attrName>ppt_y</p:attrName>
                                        </p:attrNameLst>
                                      </p:cBhvr>
                                      <p:rCtr x="16042" y="-3519"/>
                                    </p:animMotion>
                                  </p:childTnLst>
                                </p:cTn>
                              </p:par>
                            </p:childTnLst>
                          </p:cTn>
                        </p:par>
                        <p:par>
                          <p:cTn id="154" fill="hold">
                            <p:stCondLst>
                              <p:cond delay="3000"/>
                            </p:stCondLst>
                            <p:childTnLst>
                              <p:par>
                                <p:cTn id="155" presetID="14" presetClass="entr" presetSubtype="10" fill="hold" nodeType="afterEffect">
                                  <p:stCondLst>
                                    <p:cond delay="0"/>
                                  </p:stCondLst>
                                  <p:childTnLst>
                                    <p:set>
                                      <p:cBhvr>
                                        <p:cTn id="156" dur="1" fill="hold">
                                          <p:stCondLst>
                                            <p:cond delay="0"/>
                                          </p:stCondLst>
                                        </p:cTn>
                                        <p:tgtEl>
                                          <p:spTgt spid="52"/>
                                        </p:tgtEl>
                                        <p:attrNameLst>
                                          <p:attrName>style.visibility</p:attrName>
                                        </p:attrNameLst>
                                      </p:cBhvr>
                                      <p:to>
                                        <p:strVal val="visible"/>
                                      </p:to>
                                    </p:set>
                                    <p:animEffect transition="in" filter="randombar(horizontal)">
                                      <p:cBhvr>
                                        <p:cTn id="157" dur="500"/>
                                        <p:tgtEl>
                                          <p:spTgt spid="52"/>
                                        </p:tgtEl>
                                      </p:cBhvr>
                                    </p:animEffect>
                                  </p:childTnLst>
                                </p:cTn>
                              </p:par>
                              <p:par>
                                <p:cTn id="158" presetID="14" presetClass="entr" presetSubtype="10" fill="hold" nodeType="withEffect">
                                  <p:stCondLst>
                                    <p:cond delay="0"/>
                                  </p:stCondLst>
                                  <p:childTnLst>
                                    <p:set>
                                      <p:cBhvr>
                                        <p:cTn id="159" dur="1" fill="hold">
                                          <p:stCondLst>
                                            <p:cond delay="0"/>
                                          </p:stCondLst>
                                        </p:cTn>
                                        <p:tgtEl>
                                          <p:spTgt spid="68"/>
                                        </p:tgtEl>
                                        <p:attrNameLst>
                                          <p:attrName>style.visibility</p:attrName>
                                        </p:attrNameLst>
                                      </p:cBhvr>
                                      <p:to>
                                        <p:strVal val="visible"/>
                                      </p:to>
                                    </p:set>
                                    <p:animEffect transition="in" filter="randombar(horizontal)">
                                      <p:cBhvr>
                                        <p:cTn id="160" dur="500"/>
                                        <p:tgtEl>
                                          <p:spTgt spid="68"/>
                                        </p:tgtEl>
                                      </p:cBhvr>
                                    </p:animEffect>
                                  </p:childTnLst>
                                </p:cTn>
                              </p:par>
                            </p:childTnLst>
                          </p:cTn>
                        </p:par>
                        <p:par>
                          <p:cTn id="161" fill="hold">
                            <p:stCondLst>
                              <p:cond delay="3500"/>
                            </p:stCondLst>
                            <p:childTnLst>
                              <p:par>
                                <p:cTn id="162" presetID="14" presetClass="entr" presetSubtype="10" fill="hold" nodeType="afterEffect">
                                  <p:stCondLst>
                                    <p:cond delay="0"/>
                                  </p:stCondLst>
                                  <p:childTnLst>
                                    <p:set>
                                      <p:cBhvr>
                                        <p:cTn id="163" dur="1" fill="hold">
                                          <p:stCondLst>
                                            <p:cond delay="0"/>
                                          </p:stCondLst>
                                        </p:cTn>
                                        <p:tgtEl>
                                          <p:spTgt spid="56"/>
                                        </p:tgtEl>
                                        <p:attrNameLst>
                                          <p:attrName>style.visibility</p:attrName>
                                        </p:attrNameLst>
                                      </p:cBhvr>
                                      <p:to>
                                        <p:strVal val="visible"/>
                                      </p:to>
                                    </p:set>
                                    <p:animEffect transition="in" filter="randombar(horizontal)">
                                      <p:cBhvr>
                                        <p:cTn id="164" dur="500"/>
                                        <p:tgtEl>
                                          <p:spTgt spid="56"/>
                                        </p:tgtEl>
                                      </p:cBhvr>
                                    </p:animEffect>
                                  </p:childTnLst>
                                </p:cTn>
                              </p:par>
                              <p:par>
                                <p:cTn id="165" presetID="14" presetClass="entr" presetSubtype="10" fill="hold" nodeType="withEffect">
                                  <p:stCondLst>
                                    <p:cond delay="0"/>
                                  </p:stCondLst>
                                  <p:childTnLst>
                                    <p:set>
                                      <p:cBhvr>
                                        <p:cTn id="166" dur="1" fill="hold">
                                          <p:stCondLst>
                                            <p:cond delay="0"/>
                                          </p:stCondLst>
                                        </p:cTn>
                                        <p:tgtEl>
                                          <p:spTgt spid="72"/>
                                        </p:tgtEl>
                                        <p:attrNameLst>
                                          <p:attrName>style.visibility</p:attrName>
                                        </p:attrNameLst>
                                      </p:cBhvr>
                                      <p:to>
                                        <p:strVal val="visible"/>
                                      </p:to>
                                    </p:set>
                                    <p:animEffect transition="in" filter="randombar(horizontal)">
                                      <p:cBhvr>
                                        <p:cTn id="167" dur="500"/>
                                        <p:tgtEl>
                                          <p:spTgt spid="72"/>
                                        </p:tgtEl>
                                      </p:cBhvr>
                                    </p:animEffect>
                                  </p:childTnLst>
                                </p:cTn>
                              </p:par>
                            </p:childTnLst>
                          </p:cTn>
                        </p:par>
                        <p:par>
                          <p:cTn id="168" fill="hold">
                            <p:stCondLst>
                              <p:cond delay="4000"/>
                            </p:stCondLst>
                            <p:childTnLst>
                              <p:par>
                                <p:cTn id="169" presetID="14" presetClass="entr" presetSubtype="10" fill="hold" nodeType="afterEffect">
                                  <p:stCondLst>
                                    <p:cond delay="0"/>
                                  </p:stCondLst>
                                  <p:childTnLst>
                                    <p:set>
                                      <p:cBhvr>
                                        <p:cTn id="170" dur="1" fill="hold">
                                          <p:stCondLst>
                                            <p:cond delay="0"/>
                                          </p:stCondLst>
                                        </p:cTn>
                                        <p:tgtEl>
                                          <p:spTgt spid="60"/>
                                        </p:tgtEl>
                                        <p:attrNameLst>
                                          <p:attrName>style.visibility</p:attrName>
                                        </p:attrNameLst>
                                      </p:cBhvr>
                                      <p:to>
                                        <p:strVal val="visible"/>
                                      </p:to>
                                    </p:set>
                                    <p:animEffect transition="in" filter="randombar(horizontal)">
                                      <p:cBhvr>
                                        <p:cTn id="171" dur="500"/>
                                        <p:tgtEl>
                                          <p:spTgt spid="60"/>
                                        </p:tgtEl>
                                      </p:cBhvr>
                                    </p:animEffect>
                                  </p:childTnLst>
                                </p:cTn>
                              </p:par>
                            </p:childTnLst>
                          </p:cTn>
                        </p:par>
                        <p:par>
                          <p:cTn id="172" fill="hold">
                            <p:stCondLst>
                              <p:cond delay="4500"/>
                            </p:stCondLst>
                            <p:childTnLst>
                              <p:par>
                                <p:cTn id="173" presetID="14" presetClass="entr" presetSubtype="10" fill="hold" nodeType="afterEffect">
                                  <p:stCondLst>
                                    <p:cond delay="0"/>
                                  </p:stCondLst>
                                  <p:childTnLst>
                                    <p:set>
                                      <p:cBhvr>
                                        <p:cTn id="174" dur="1" fill="hold">
                                          <p:stCondLst>
                                            <p:cond delay="0"/>
                                          </p:stCondLst>
                                        </p:cTn>
                                        <p:tgtEl>
                                          <p:spTgt spid="64"/>
                                        </p:tgtEl>
                                        <p:attrNameLst>
                                          <p:attrName>style.visibility</p:attrName>
                                        </p:attrNameLst>
                                      </p:cBhvr>
                                      <p:to>
                                        <p:strVal val="visible"/>
                                      </p:to>
                                    </p:set>
                                    <p:animEffect transition="in" filter="randombar(horizontal)">
                                      <p:cBhvr>
                                        <p:cTn id="175" dur="500"/>
                                        <p:tgtEl>
                                          <p:spTgt spid="64"/>
                                        </p:tgtEl>
                                      </p:cBhvr>
                                    </p:animEffect>
                                  </p:childTnLst>
                                </p:cTn>
                              </p:par>
                            </p:childTnLst>
                          </p:cTn>
                        </p:par>
                      </p:childTnLst>
                    </p:cTn>
                  </p:par>
                  <p:par>
                    <p:cTn id="176" fill="hold">
                      <p:stCondLst>
                        <p:cond delay="indefinite"/>
                      </p:stCondLst>
                      <p:childTnLst>
                        <p:par>
                          <p:cTn id="177" fill="hold">
                            <p:stCondLst>
                              <p:cond delay="0"/>
                            </p:stCondLst>
                            <p:childTnLst>
                              <p:par>
                                <p:cTn id="178" presetID="22" presetClass="entr" presetSubtype="8" fill="hold" grpId="0" nodeType="clickEffect">
                                  <p:stCondLst>
                                    <p:cond delay="0"/>
                                  </p:stCondLst>
                                  <p:childTnLst>
                                    <p:set>
                                      <p:cBhvr>
                                        <p:cTn id="179" dur="1" fill="hold">
                                          <p:stCondLst>
                                            <p:cond delay="0"/>
                                          </p:stCondLst>
                                        </p:cTn>
                                        <p:tgtEl>
                                          <p:spTgt spid="45"/>
                                        </p:tgtEl>
                                        <p:attrNameLst>
                                          <p:attrName>style.visibility</p:attrName>
                                        </p:attrNameLst>
                                      </p:cBhvr>
                                      <p:to>
                                        <p:strVal val="visible"/>
                                      </p:to>
                                    </p:set>
                                    <p:animEffect transition="in" filter="wipe(left)">
                                      <p:cBhvr>
                                        <p:cTn id="180" dur="500"/>
                                        <p:tgtEl>
                                          <p:spTgt spid="45"/>
                                        </p:tgtEl>
                                      </p:cBhvr>
                                    </p:animEffect>
                                  </p:childTnLst>
                                </p:cTn>
                              </p:par>
                            </p:childTnLst>
                          </p:cTn>
                        </p:par>
                        <p:par>
                          <p:cTn id="181" fill="hold">
                            <p:stCondLst>
                              <p:cond delay="500"/>
                            </p:stCondLst>
                            <p:childTnLst>
                              <p:par>
                                <p:cTn id="182" presetID="22" presetClass="entr" presetSubtype="8" fill="hold" grpId="0" nodeType="afterEffect">
                                  <p:stCondLst>
                                    <p:cond delay="0"/>
                                  </p:stCondLst>
                                  <p:childTnLst>
                                    <p:set>
                                      <p:cBhvr>
                                        <p:cTn id="183" dur="1" fill="hold">
                                          <p:stCondLst>
                                            <p:cond delay="0"/>
                                          </p:stCondLst>
                                        </p:cTn>
                                        <p:tgtEl>
                                          <p:spTgt spid="126"/>
                                        </p:tgtEl>
                                        <p:attrNameLst>
                                          <p:attrName>style.visibility</p:attrName>
                                        </p:attrNameLst>
                                      </p:cBhvr>
                                      <p:to>
                                        <p:strVal val="visible"/>
                                      </p:to>
                                    </p:set>
                                    <p:animEffect transition="in" filter="wipe(left)">
                                      <p:cBhvr>
                                        <p:cTn id="184" dur="500"/>
                                        <p:tgtEl>
                                          <p:spTgt spid="126"/>
                                        </p:tgtEl>
                                      </p:cBhvr>
                                    </p:animEffect>
                                  </p:childTnLst>
                                </p:cTn>
                              </p:par>
                            </p:childTnLst>
                          </p:cTn>
                        </p:par>
                        <p:par>
                          <p:cTn id="185" fill="hold">
                            <p:stCondLst>
                              <p:cond delay="1000"/>
                            </p:stCondLst>
                            <p:childTnLst>
                              <p:par>
                                <p:cTn id="186" presetID="1" presetClass="entr" presetSubtype="0" fill="hold" nodeType="afterEffect">
                                  <p:stCondLst>
                                    <p:cond delay="0"/>
                                  </p:stCondLst>
                                  <p:childTnLst>
                                    <p:set>
                                      <p:cBhvr>
                                        <p:cTn id="187" dur="1" fill="hold">
                                          <p:stCondLst>
                                            <p:cond delay="0"/>
                                          </p:stCondLst>
                                        </p:cTn>
                                        <p:tgtEl>
                                          <p:spTgt spid="206"/>
                                        </p:tgtEl>
                                        <p:attrNameLst>
                                          <p:attrName>style.visibility</p:attrName>
                                        </p:attrNameLst>
                                      </p:cBhvr>
                                      <p:to>
                                        <p:strVal val="visible"/>
                                      </p:to>
                                    </p:set>
                                  </p:childTnLst>
                                </p:cTn>
                              </p:par>
                            </p:childTnLst>
                          </p:cTn>
                        </p:par>
                        <p:par>
                          <p:cTn id="188" fill="hold">
                            <p:stCondLst>
                              <p:cond delay="1000"/>
                            </p:stCondLst>
                            <p:childTnLst>
                              <p:par>
                                <p:cTn id="189" presetID="37" presetClass="path" presetSubtype="0" accel="50000" decel="50000" fill="hold" nodeType="afterEffect">
                                  <p:stCondLst>
                                    <p:cond delay="0"/>
                                  </p:stCondLst>
                                  <p:childTnLst>
                                    <p:animMotion origin="layout" path="M -2.77778E-6 -1.60494E-6 C 0.03941 0.17253 0.16598 0.17747 0.32084 0.1821 " pathEditMode="fixed" rAng="0" ptsTypes="AA">
                                      <p:cBhvr>
                                        <p:cTn id="190" dur="2000" fill="hold"/>
                                        <p:tgtEl>
                                          <p:spTgt spid="206"/>
                                        </p:tgtEl>
                                        <p:attrNameLst>
                                          <p:attrName>ppt_x</p:attrName>
                                          <p:attrName>ppt_y</p:attrName>
                                        </p:attrNameLst>
                                      </p:cBhvr>
                                      <p:rCtr x="16042" y="9105"/>
                                    </p:animMotion>
                                  </p:childTnLst>
                                </p:cTn>
                              </p:par>
                            </p:childTnLst>
                          </p:cTn>
                        </p:par>
                        <p:par>
                          <p:cTn id="191" fill="hold">
                            <p:stCondLst>
                              <p:cond delay="3000"/>
                            </p:stCondLst>
                            <p:childTnLst>
                              <p:par>
                                <p:cTn id="192" presetID="14" presetClass="entr" presetSubtype="10" fill="hold" nodeType="afterEffect">
                                  <p:stCondLst>
                                    <p:cond delay="0"/>
                                  </p:stCondLst>
                                  <p:childTnLst>
                                    <p:set>
                                      <p:cBhvr>
                                        <p:cTn id="193" dur="1" fill="hold">
                                          <p:stCondLst>
                                            <p:cond delay="0"/>
                                          </p:stCondLst>
                                        </p:cTn>
                                        <p:tgtEl>
                                          <p:spTgt spid="76"/>
                                        </p:tgtEl>
                                        <p:attrNameLst>
                                          <p:attrName>style.visibility</p:attrName>
                                        </p:attrNameLst>
                                      </p:cBhvr>
                                      <p:to>
                                        <p:strVal val="visible"/>
                                      </p:to>
                                    </p:set>
                                    <p:animEffect transition="in" filter="randombar(horizontal)">
                                      <p:cBhvr>
                                        <p:cTn id="194" dur="500"/>
                                        <p:tgtEl>
                                          <p:spTgt spid="76"/>
                                        </p:tgtEl>
                                      </p:cBhvr>
                                    </p:animEffect>
                                  </p:childTnLst>
                                </p:cTn>
                              </p:par>
                              <p:par>
                                <p:cTn id="195" presetID="14" presetClass="entr" presetSubtype="10" fill="hold" nodeType="withEffect">
                                  <p:stCondLst>
                                    <p:cond delay="0"/>
                                  </p:stCondLst>
                                  <p:childTnLst>
                                    <p:set>
                                      <p:cBhvr>
                                        <p:cTn id="196" dur="1" fill="hold">
                                          <p:stCondLst>
                                            <p:cond delay="0"/>
                                          </p:stCondLst>
                                        </p:cTn>
                                        <p:tgtEl>
                                          <p:spTgt spid="92"/>
                                        </p:tgtEl>
                                        <p:attrNameLst>
                                          <p:attrName>style.visibility</p:attrName>
                                        </p:attrNameLst>
                                      </p:cBhvr>
                                      <p:to>
                                        <p:strVal val="visible"/>
                                      </p:to>
                                    </p:set>
                                    <p:animEffect transition="in" filter="randombar(horizontal)">
                                      <p:cBhvr>
                                        <p:cTn id="197" dur="500"/>
                                        <p:tgtEl>
                                          <p:spTgt spid="92"/>
                                        </p:tgtEl>
                                      </p:cBhvr>
                                    </p:animEffect>
                                  </p:childTnLst>
                                </p:cTn>
                              </p:par>
                            </p:childTnLst>
                          </p:cTn>
                        </p:par>
                        <p:par>
                          <p:cTn id="198" fill="hold">
                            <p:stCondLst>
                              <p:cond delay="3500"/>
                            </p:stCondLst>
                            <p:childTnLst>
                              <p:par>
                                <p:cTn id="199" presetID="14" presetClass="entr" presetSubtype="10" fill="hold" nodeType="afterEffect">
                                  <p:stCondLst>
                                    <p:cond delay="0"/>
                                  </p:stCondLst>
                                  <p:childTnLst>
                                    <p:set>
                                      <p:cBhvr>
                                        <p:cTn id="200" dur="1" fill="hold">
                                          <p:stCondLst>
                                            <p:cond delay="0"/>
                                          </p:stCondLst>
                                        </p:cTn>
                                        <p:tgtEl>
                                          <p:spTgt spid="80"/>
                                        </p:tgtEl>
                                        <p:attrNameLst>
                                          <p:attrName>style.visibility</p:attrName>
                                        </p:attrNameLst>
                                      </p:cBhvr>
                                      <p:to>
                                        <p:strVal val="visible"/>
                                      </p:to>
                                    </p:set>
                                    <p:animEffect transition="in" filter="randombar(horizontal)">
                                      <p:cBhvr>
                                        <p:cTn id="201" dur="500"/>
                                        <p:tgtEl>
                                          <p:spTgt spid="80"/>
                                        </p:tgtEl>
                                      </p:cBhvr>
                                    </p:animEffect>
                                  </p:childTnLst>
                                </p:cTn>
                              </p:par>
                              <p:par>
                                <p:cTn id="202" presetID="14" presetClass="entr" presetSubtype="10" fill="hold" nodeType="withEffect">
                                  <p:stCondLst>
                                    <p:cond delay="0"/>
                                  </p:stCondLst>
                                  <p:childTnLst>
                                    <p:set>
                                      <p:cBhvr>
                                        <p:cTn id="203" dur="1" fill="hold">
                                          <p:stCondLst>
                                            <p:cond delay="0"/>
                                          </p:stCondLst>
                                        </p:cTn>
                                        <p:tgtEl>
                                          <p:spTgt spid="96"/>
                                        </p:tgtEl>
                                        <p:attrNameLst>
                                          <p:attrName>style.visibility</p:attrName>
                                        </p:attrNameLst>
                                      </p:cBhvr>
                                      <p:to>
                                        <p:strVal val="visible"/>
                                      </p:to>
                                    </p:set>
                                    <p:animEffect transition="in" filter="randombar(horizontal)">
                                      <p:cBhvr>
                                        <p:cTn id="204" dur="500"/>
                                        <p:tgtEl>
                                          <p:spTgt spid="96"/>
                                        </p:tgtEl>
                                      </p:cBhvr>
                                    </p:animEffect>
                                  </p:childTnLst>
                                </p:cTn>
                              </p:par>
                            </p:childTnLst>
                          </p:cTn>
                        </p:par>
                        <p:par>
                          <p:cTn id="205" fill="hold">
                            <p:stCondLst>
                              <p:cond delay="4000"/>
                            </p:stCondLst>
                            <p:childTnLst>
                              <p:par>
                                <p:cTn id="206" presetID="14" presetClass="entr" presetSubtype="10" fill="hold" nodeType="afterEffect">
                                  <p:stCondLst>
                                    <p:cond delay="0"/>
                                  </p:stCondLst>
                                  <p:childTnLst>
                                    <p:set>
                                      <p:cBhvr>
                                        <p:cTn id="207" dur="1" fill="hold">
                                          <p:stCondLst>
                                            <p:cond delay="0"/>
                                          </p:stCondLst>
                                        </p:cTn>
                                        <p:tgtEl>
                                          <p:spTgt spid="84"/>
                                        </p:tgtEl>
                                        <p:attrNameLst>
                                          <p:attrName>style.visibility</p:attrName>
                                        </p:attrNameLst>
                                      </p:cBhvr>
                                      <p:to>
                                        <p:strVal val="visible"/>
                                      </p:to>
                                    </p:set>
                                    <p:animEffect transition="in" filter="randombar(horizontal)">
                                      <p:cBhvr>
                                        <p:cTn id="208" dur="500"/>
                                        <p:tgtEl>
                                          <p:spTgt spid="84"/>
                                        </p:tgtEl>
                                      </p:cBhvr>
                                    </p:animEffect>
                                  </p:childTnLst>
                                </p:cTn>
                              </p:par>
                            </p:childTnLst>
                          </p:cTn>
                        </p:par>
                        <p:par>
                          <p:cTn id="209" fill="hold">
                            <p:stCondLst>
                              <p:cond delay="4500"/>
                            </p:stCondLst>
                            <p:childTnLst>
                              <p:par>
                                <p:cTn id="210" presetID="14" presetClass="entr" presetSubtype="10" fill="hold" nodeType="afterEffect">
                                  <p:stCondLst>
                                    <p:cond delay="0"/>
                                  </p:stCondLst>
                                  <p:childTnLst>
                                    <p:set>
                                      <p:cBhvr>
                                        <p:cTn id="211" dur="1" fill="hold">
                                          <p:stCondLst>
                                            <p:cond delay="0"/>
                                          </p:stCondLst>
                                        </p:cTn>
                                        <p:tgtEl>
                                          <p:spTgt spid="88"/>
                                        </p:tgtEl>
                                        <p:attrNameLst>
                                          <p:attrName>style.visibility</p:attrName>
                                        </p:attrNameLst>
                                      </p:cBhvr>
                                      <p:to>
                                        <p:strVal val="visible"/>
                                      </p:to>
                                    </p:set>
                                    <p:animEffect transition="in" filter="randombar(horizontal)">
                                      <p:cBhvr>
                                        <p:cTn id="212" dur="500"/>
                                        <p:tgtEl>
                                          <p:spTgt spid="88"/>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8" fill="hold" grpId="0" nodeType="clickEffect">
                                  <p:stCondLst>
                                    <p:cond delay="0"/>
                                  </p:stCondLst>
                                  <p:childTnLst>
                                    <p:set>
                                      <p:cBhvr>
                                        <p:cTn id="216" dur="1" fill="hold">
                                          <p:stCondLst>
                                            <p:cond delay="0"/>
                                          </p:stCondLst>
                                        </p:cTn>
                                        <p:tgtEl>
                                          <p:spTgt spid="46"/>
                                        </p:tgtEl>
                                        <p:attrNameLst>
                                          <p:attrName>style.visibility</p:attrName>
                                        </p:attrNameLst>
                                      </p:cBhvr>
                                      <p:to>
                                        <p:strVal val="visible"/>
                                      </p:to>
                                    </p:set>
                                    <p:animEffect transition="in" filter="wipe(left)">
                                      <p:cBhvr>
                                        <p:cTn id="217" dur="500"/>
                                        <p:tgtEl>
                                          <p:spTgt spid="46"/>
                                        </p:tgtEl>
                                      </p:cBhvr>
                                    </p:animEffect>
                                  </p:childTnLst>
                                </p:cTn>
                              </p:par>
                            </p:childTnLst>
                          </p:cTn>
                        </p:par>
                        <p:par>
                          <p:cTn id="218" fill="hold">
                            <p:stCondLst>
                              <p:cond delay="500"/>
                            </p:stCondLst>
                            <p:childTnLst>
                              <p:par>
                                <p:cTn id="219" presetID="22" presetClass="entr" presetSubtype="8" fill="hold" grpId="0" nodeType="afterEffect">
                                  <p:stCondLst>
                                    <p:cond delay="0"/>
                                  </p:stCondLst>
                                  <p:childTnLst>
                                    <p:set>
                                      <p:cBhvr>
                                        <p:cTn id="220" dur="1" fill="hold">
                                          <p:stCondLst>
                                            <p:cond delay="0"/>
                                          </p:stCondLst>
                                        </p:cTn>
                                        <p:tgtEl>
                                          <p:spTgt spid="127"/>
                                        </p:tgtEl>
                                        <p:attrNameLst>
                                          <p:attrName>style.visibility</p:attrName>
                                        </p:attrNameLst>
                                      </p:cBhvr>
                                      <p:to>
                                        <p:strVal val="visible"/>
                                      </p:to>
                                    </p:set>
                                    <p:animEffect transition="in" filter="wipe(left)">
                                      <p:cBhvr>
                                        <p:cTn id="221" dur="500"/>
                                        <p:tgtEl>
                                          <p:spTgt spid="127"/>
                                        </p:tgtEl>
                                      </p:cBhvr>
                                    </p:animEffect>
                                  </p:childTnLst>
                                </p:cTn>
                              </p:par>
                              <p:par>
                                <p:cTn id="222" presetID="1" presetClass="entr" presetSubtype="0" fill="hold" nodeType="withEffect">
                                  <p:stCondLst>
                                    <p:cond delay="0"/>
                                  </p:stCondLst>
                                  <p:childTnLst>
                                    <p:set>
                                      <p:cBhvr>
                                        <p:cTn id="223" dur="1" fill="hold">
                                          <p:stCondLst>
                                            <p:cond delay="0"/>
                                          </p:stCondLst>
                                        </p:cTn>
                                        <p:tgtEl>
                                          <p:spTgt spid="211"/>
                                        </p:tgtEl>
                                        <p:attrNameLst>
                                          <p:attrName>style.visibility</p:attrName>
                                        </p:attrNameLst>
                                      </p:cBhvr>
                                      <p:to>
                                        <p:strVal val="visible"/>
                                      </p:to>
                                    </p:set>
                                  </p:childTnLst>
                                </p:cTn>
                              </p:par>
                            </p:childTnLst>
                          </p:cTn>
                        </p:par>
                        <p:par>
                          <p:cTn id="224" fill="hold">
                            <p:stCondLst>
                              <p:cond delay="1000"/>
                            </p:stCondLst>
                            <p:childTnLst>
                              <p:par>
                                <p:cTn id="225" presetID="37" presetClass="path" presetSubtype="0" accel="50000" decel="50000" fill="hold" nodeType="afterEffect">
                                  <p:stCondLst>
                                    <p:cond delay="0"/>
                                  </p:stCondLst>
                                  <p:childTnLst>
                                    <p:animMotion origin="layout" path="M -2.77778E-6 -1.60494E-6 C 0.03837 0.42809 0.16806 0.41852 0.32084 0.43025 " pathEditMode="fixed" rAng="0" ptsTypes="AA">
                                      <p:cBhvr>
                                        <p:cTn id="226" dur="2000" fill="hold"/>
                                        <p:tgtEl>
                                          <p:spTgt spid="211"/>
                                        </p:tgtEl>
                                        <p:attrNameLst>
                                          <p:attrName>ppt_x</p:attrName>
                                          <p:attrName>ppt_y</p:attrName>
                                        </p:attrNameLst>
                                      </p:cBhvr>
                                      <p:rCtr x="16042" y="21512"/>
                                    </p:animMotion>
                                  </p:childTnLst>
                                </p:cTn>
                              </p:par>
                            </p:childTnLst>
                          </p:cTn>
                        </p:par>
                        <p:par>
                          <p:cTn id="227" fill="hold">
                            <p:stCondLst>
                              <p:cond delay="3000"/>
                            </p:stCondLst>
                            <p:childTnLst>
                              <p:par>
                                <p:cTn id="228" presetID="14" presetClass="entr" presetSubtype="10" fill="hold" nodeType="afterEffect">
                                  <p:stCondLst>
                                    <p:cond delay="0"/>
                                  </p:stCondLst>
                                  <p:childTnLst>
                                    <p:set>
                                      <p:cBhvr>
                                        <p:cTn id="229" dur="1" fill="hold">
                                          <p:stCondLst>
                                            <p:cond delay="0"/>
                                          </p:stCondLst>
                                        </p:cTn>
                                        <p:tgtEl>
                                          <p:spTgt spid="100"/>
                                        </p:tgtEl>
                                        <p:attrNameLst>
                                          <p:attrName>style.visibility</p:attrName>
                                        </p:attrNameLst>
                                      </p:cBhvr>
                                      <p:to>
                                        <p:strVal val="visible"/>
                                      </p:to>
                                    </p:set>
                                    <p:animEffect transition="in" filter="randombar(horizontal)">
                                      <p:cBhvr>
                                        <p:cTn id="230" dur="500"/>
                                        <p:tgtEl>
                                          <p:spTgt spid="100"/>
                                        </p:tgtEl>
                                      </p:cBhvr>
                                    </p:animEffect>
                                  </p:childTnLst>
                                </p:cTn>
                              </p:par>
                              <p:par>
                                <p:cTn id="231" presetID="14" presetClass="entr" presetSubtype="10" fill="hold" nodeType="withEffect">
                                  <p:stCondLst>
                                    <p:cond delay="0"/>
                                  </p:stCondLst>
                                  <p:childTnLst>
                                    <p:set>
                                      <p:cBhvr>
                                        <p:cTn id="232" dur="1" fill="hold">
                                          <p:stCondLst>
                                            <p:cond delay="0"/>
                                          </p:stCondLst>
                                        </p:cTn>
                                        <p:tgtEl>
                                          <p:spTgt spid="116"/>
                                        </p:tgtEl>
                                        <p:attrNameLst>
                                          <p:attrName>style.visibility</p:attrName>
                                        </p:attrNameLst>
                                      </p:cBhvr>
                                      <p:to>
                                        <p:strVal val="visible"/>
                                      </p:to>
                                    </p:set>
                                    <p:animEffect transition="in" filter="randombar(horizontal)">
                                      <p:cBhvr>
                                        <p:cTn id="233" dur="500"/>
                                        <p:tgtEl>
                                          <p:spTgt spid="116"/>
                                        </p:tgtEl>
                                      </p:cBhvr>
                                    </p:animEffect>
                                  </p:childTnLst>
                                </p:cTn>
                              </p:par>
                              <p:par>
                                <p:cTn id="234" presetID="14" presetClass="entr" presetSubtype="10" fill="hold" nodeType="withEffect">
                                  <p:stCondLst>
                                    <p:cond delay="0"/>
                                  </p:stCondLst>
                                  <p:childTnLst>
                                    <p:set>
                                      <p:cBhvr>
                                        <p:cTn id="235" dur="1" fill="hold">
                                          <p:stCondLst>
                                            <p:cond delay="0"/>
                                          </p:stCondLst>
                                        </p:cTn>
                                        <p:tgtEl>
                                          <p:spTgt spid="133"/>
                                        </p:tgtEl>
                                        <p:attrNameLst>
                                          <p:attrName>style.visibility</p:attrName>
                                        </p:attrNameLst>
                                      </p:cBhvr>
                                      <p:to>
                                        <p:strVal val="visible"/>
                                      </p:to>
                                    </p:set>
                                    <p:animEffect transition="in" filter="randombar(horizontal)">
                                      <p:cBhvr>
                                        <p:cTn id="236" dur="500"/>
                                        <p:tgtEl>
                                          <p:spTgt spid="133"/>
                                        </p:tgtEl>
                                      </p:cBhvr>
                                    </p:animEffect>
                                  </p:childTnLst>
                                </p:cTn>
                              </p:par>
                            </p:childTnLst>
                          </p:cTn>
                        </p:par>
                        <p:par>
                          <p:cTn id="237" fill="hold">
                            <p:stCondLst>
                              <p:cond delay="3500"/>
                            </p:stCondLst>
                            <p:childTnLst>
                              <p:par>
                                <p:cTn id="238" presetID="14" presetClass="entr" presetSubtype="10" fill="hold" nodeType="afterEffect">
                                  <p:stCondLst>
                                    <p:cond delay="0"/>
                                  </p:stCondLst>
                                  <p:childTnLst>
                                    <p:set>
                                      <p:cBhvr>
                                        <p:cTn id="239" dur="1" fill="hold">
                                          <p:stCondLst>
                                            <p:cond delay="0"/>
                                          </p:stCondLst>
                                        </p:cTn>
                                        <p:tgtEl>
                                          <p:spTgt spid="129"/>
                                        </p:tgtEl>
                                        <p:attrNameLst>
                                          <p:attrName>style.visibility</p:attrName>
                                        </p:attrNameLst>
                                      </p:cBhvr>
                                      <p:to>
                                        <p:strVal val="visible"/>
                                      </p:to>
                                    </p:set>
                                    <p:animEffect transition="in" filter="randombar(horizontal)">
                                      <p:cBhvr>
                                        <p:cTn id="240" dur="500"/>
                                        <p:tgtEl>
                                          <p:spTgt spid="129"/>
                                        </p:tgtEl>
                                      </p:cBhvr>
                                    </p:animEffect>
                                  </p:childTnLst>
                                </p:cTn>
                              </p:par>
                              <p:par>
                                <p:cTn id="241" presetID="14" presetClass="entr" presetSubtype="10" fill="hold" nodeType="withEffect">
                                  <p:stCondLst>
                                    <p:cond delay="0"/>
                                  </p:stCondLst>
                                  <p:childTnLst>
                                    <p:set>
                                      <p:cBhvr>
                                        <p:cTn id="242" dur="1" fill="hold">
                                          <p:stCondLst>
                                            <p:cond delay="0"/>
                                          </p:stCondLst>
                                        </p:cTn>
                                        <p:tgtEl>
                                          <p:spTgt spid="104"/>
                                        </p:tgtEl>
                                        <p:attrNameLst>
                                          <p:attrName>style.visibility</p:attrName>
                                        </p:attrNameLst>
                                      </p:cBhvr>
                                      <p:to>
                                        <p:strVal val="visible"/>
                                      </p:to>
                                    </p:set>
                                    <p:animEffect transition="in" filter="randombar(horizontal)">
                                      <p:cBhvr>
                                        <p:cTn id="243" dur="500"/>
                                        <p:tgtEl>
                                          <p:spTgt spid="104"/>
                                        </p:tgtEl>
                                      </p:cBhvr>
                                    </p:animEffect>
                                  </p:childTnLst>
                                </p:cTn>
                              </p:par>
                              <p:par>
                                <p:cTn id="244" presetID="14" presetClass="entr" presetSubtype="10" fill="hold" nodeType="withEffect">
                                  <p:stCondLst>
                                    <p:cond delay="0"/>
                                  </p:stCondLst>
                                  <p:childTnLst>
                                    <p:set>
                                      <p:cBhvr>
                                        <p:cTn id="245" dur="1" fill="hold">
                                          <p:stCondLst>
                                            <p:cond delay="0"/>
                                          </p:stCondLst>
                                        </p:cTn>
                                        <p:tgtEl>
                                          <p:spTgt spid="120"/>
                                        </p:tgtEl>
                                        <p:attrNameLst>
                                          <p:attrName>style.visibility</p:attrName>
                                        </p:attrNameLst>
                                      </p:cBhvr>
                                      <p:to>
                                        <p:strVal val="visible"/>
                                      </p:to>
                                    </p:set>
                                    <p:animEffect transition="in" filter="randombar(horizontal)">
                                      <p:cBhvr>
                                        <p:cTn id="246" dur="500"/>
                                        <p:tgtEl>
                                          <p:spTgt spid="120"/>
                                        </p:tgtEl>
                                      </p:cBhvr>
                                    </p:animEffect>
                                  </p:childTnLst>
                                </p:cTn>
                              </p:par>
                            </p:childTnLst>
                          </p:cTn>
                        </p:par>
                        <p:par>
                          <p:cTn id="247" fill="hold">
                            <p:stCondLst>
                              <p:cond delay="4000"/>
                            </p:stCondLst>
                            <p:childTnLst>
                              <p:par>
                                <p:cTn id="248" presetID="14" presetClass="entr" presetSubtype="10" fill="hold" nodeType="afterEffect">
                                  <p:stCondLst>
                                    <p:cond delay="0"/>
                                  </p:stCondLst>
                                  <p:childTnLst>
                                    <p:set>
                                      <p:cBhvr>
                                        <p:cTn id="249" dur="1" fill="hold">
                                          <p:stCondLst>
                                            <p:cond delay="0"/>
                                          </p:stCondLst>
                                        </p:cTn>
                                        <p:tgtEl>
                                          <p:spTgt spid="108"/>
                                        </p:tgtEl>
                                        <p:attrNameLst>
                                          <p:attrName>style.visibility</p:attrName>
                                        </p:attrNameLst>
                                      </p:cBhvr>
                                      <p:to>
                                        <p:strVal val="visible"/>
                                      </p:to>
                                    </p:set>
                                    <p:animEffect transition="in" filter="randombar(horizontal)">
                                      <p:cBhvr>
                                        <p:cTn id="250" dur="500"/>
                                        <p:tgtEl>
                                          <p:spTgt spid="108"/>
                                        </p:tgtEl>
                                      </p:cBhvr>
                                    </p:animEffect>
                                  </p:childTnLst>
                                </p:cTn>
                              </p:par>
                            </p:childTnLst>
                          </p:cTn>
                        </p:par>
                        <p:par>
                          <p:cTn id="251" fill="hold">
                            <p:stCondLst>
                              <p:cond delay="4500"/>
                            </p:stCondLst>
                            <p:childTnLst>
                              <p:par>
                                <p:cTn id="252" presetID="14" presetClass="entr" presetSubtype="10" fill="hold" nodeType="afterEffect">
                                  <p:stCondLst>
                                    <p:cond delay="0"/>
                                  </p:stCondLst>
                                  <p:childTnLst>
                                    <p:set>
                                      <p:cBhvr>
                                        <p:cTn id="253" dur="1" fill="hold">
                                          <p:stCondLst>
                                            <p:cond delay="0"/>
                                          </p:stCondLst>
                                        </p:cTn>
                                        <p:tgtEl>
                                          <p:spTgt spid="112"/>
                                        </p:tgtEl>
                                        <p:attrNameLst>
                                          <p:attrName>style.visibility</p:attrName>
                                        </p:attrNameLst>
                                      </p:cBhvr>
                                      <p:to>
                                        <p:strVal val="visible"/>
                                      </p:to>
                                    </p:set>
                                    <p:animEffect transition="in" filter="randombar(horizontal)">
                                      <p:cBhvr>
                                        <p:cTn id="254"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animBg="1"/>
      <p:bldP spid="215" grpId="0" animBg="1"/>
      <p:bldP spid="209" grpId="0" animBg="1"/>
      <p:bldP spid="210" grpId="0" animBg="1"/>
      <p:bldP spid="201" grpId="0" animBg="1"/>
      <p:bldP spid="204" grpId="0" animBg="1"/>
      <p:bldP spid="12" grpId="0" animBg="1"/>
      <p:bldP spid="13" grpId="0" animBg="1"/>
      <p:bldP spid="14" grpId="0" animBg="1"/>
      <p:bldP spid="15" grpId="0" animBg="1"/>
      <p:bldP spid="16" grpId="0" animBg="1"/>
      <p:bldP spid="17" grpId="0" animBg="1"/>
      <p:bldP spid="2048" grpId="0" animBg="1"/>
      <p:bldP spid="34" grpId="0" animBg="1"/>
      <p:bldP spid="35" grpId="0" animBg="1"/>
      <p:bldP spid="2051" grpId="0" animBg="1"/>
      <p:bldP spid="45" grpId="0" animBg="1"/>
      <p:bldP spid="46" grpId="0" animBg="1"/>
      <p:bldP spid="47" grpId="0" animBg="1"/>
      <p:bldP spid="125" grpId="0" animBg="1"/>
      <p:bldP spid="126" grpId="0" animBg="1"/>
      <p:bldP spid="127" grpId="0" animBg="1"/>
      <p:bldP spid="128" grpId="0" animBg="1"/>
      <p:bldP spid="23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Rectangle 236"/>
          <p:cNvSpPr/>
          <p:nvPr/>
        </p:nvSpPr>
        <p:spPr>
          <a:xfrm>
            <a:off x="7162800" y="4657731"/>
            <a:ext cx="2362200" cy="5143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ectangle 237"/>
          <p:cNvSpPr/>
          <p:nvPr/>
        </p:nvSpPr>
        <p:spPr>
          <a:xfrm>
            <a:off x="6241050" y="1800702"/>
            <a:ext cx="502234" cy="8593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endParaRPr lang="en-US" sz="1400" dirty="0">
              <a:solidFill>
                <a:schemeClr val="bg1"/>
              </a:solidFill>
            </a:endParaRPr>
          </a:p>
        </p:txBody>
      </p:sp>
      <p:grpSp>
        <p:nvGrpSpPr>
          <p:cNvPr id="9" name="Group 8"/>
          <p:cNvGrpSpPr/>
          <p:nvPr/>
        </p:nvGrpSpPr>
        <p:grpSpPr>
          <a:xfrm>
            <a:off x="4520759" y="2665208"/>
            <a:ext cx="1647463" cy="1011503"/>
            <a:chOff x="4520759" y="2665208"/>
            <a:chExt cx="1647463" cy="1011503"/>
          </a:xfrm>
        </p:grpSpPr>
        <p:sp>
          <p:nvSpPr>
            <p:cNvPr id="217" name="Rectangle 216"/>
            <p:cNvSpPr/>
            <p:nvPr/>
          </p:nvSpPr>
          <p:spPr>
            <a:xfrm>
              <a:off x="4520760" y="2768275"/>
              <a:ext cx="1647462" cy="90843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8" name="Flowchart: Alternate Process 217"/>
            <p:cNvSpPr/>
            <p:nvPr/>
          </p:nvSpPr>
          <p:spPr>
            <a:xfrm>
              <a:off x="4520759" y="2665208"/>
              <a:ext cx="1127567" cy="194862"/>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Integration</a:t>
              </a:r>
            </a:p>
          </p:txBody>
        </p:sp>
        <p:sp>
          <p:nvSpPr>
            <p:cNvPr id="219" name="Rectangle 218"/>
            <p:cNvSpPr/>
            <p:nvPr/>
          </p:nvSpPr>
          <p:spPr>
            <a:xfrm>
              <a:off x="5578749" y="2945312"/>
              <a:ext cx="529838" cy="642546"/>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p:cNvSpPr/>
            <p:nvPr/>
          </p:nvSpPr>
          <p:spPr>
            <a:xfrm>
              <a:off x="4561060" y="2945311"/>
              <a:ext cx="1001917" cy="642547"/>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5648326" y="2992068"/>
            <a:ext cx="413119" cy="413119"/>
            <a:chOff x="4609893" y="2672003"/>
            <a:chExt cx="472198" cy="472198"/>
          </a:xfrm>
        </p:grpSpPr>
        <p:sp>
          <p:nvSpPr>
            <p:cNvPr id="184" name="Rectangle 183"/>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185" name="Group 184"/>
          <p:cNvGrpSpPr/>
          <p:nvPr/>
        </p:nvGrpSpPr>
        <p:grpSpPr>
          <a:xfrm>
            <a:off x="5002610" y="818720"/>
            <a:ext cx="1701050" cy="943595"/>
            <a:chOff x="304800" y="329375"/>
            <a:chExt cx="1701050" cy="943595"/>
          </a:xfrm>
        </p:grpSpPr>
        <p:sp>
          <p:nvSpPr>
            <p:cNvPr id="186" name="Rectangle 185"/>
            <p:cNvSpPr/>
            <p:nvPr/>
          </p:nvSpPr>
          <p:spPr>
            <a:xfrm>
              <a:off x="304800" y="634605"/>
              <a:ext cx="1640063" cy="638365"/>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Flowchart: Alternate Process 186"/>
            <p:cNvSpPr/>
            <p:nvPr/>
          </p:nvSpPr>
          <p:spPr>
            <a:xfrm>
              <a:off x="304801" y="520305"/>
              <a:ext cx="11592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Registry</a:t>
              </a:r>
            </a:p>
          </p:txBody>
        </p:sp>
        <p:pic>
          <p:nvPicPr>
            <p:cNvPr id="188"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1607"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192" name="Group 191"/>
          <p:cNvGrpSpPr/>
          <p:nvPr/>
        </p:nvGrpSpPr>
        <p:grpSpPr>
          <a:xfrm>
            <a:off x="7370724" y="3127611"/>
            <a:ext cx="1647463" cy="1501545"/>
            <a:chOff x="4156030" y="3457323"/>
            <a:chExt cx="1446249" cy="1096344"/>
          </a:xfrm>
        </p:grpSpPr>
        <p:sp>
          <p:nvSpPr>
            <p:cNvPr id="193" name="Rectangle 192"/>
            <p:cNvSpPr/>
            <p:nvPr/>
          </p:nvSpPr>
          <p:spPr>
            <a:xfrm>
              <a:off x="4156031" y="3562350"/>
              <a:ext cx="1446248" cy="991317"/>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Flowchart: Alternate Process 193"/>
            <p:cNvSpPr/>
            <p:nvPr/>
          </p:nvSpPr>
          <p:spPr>
            <a:xfrm>
              <a:off x="4156030" y="3457323"/>
              <a:ext cx="1230039" cy="155096"/>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Production</a:t>
              </a:r>
            </a:p>
          </p:txBody>
        </p:sp>
      </p:grpSp>
      <p:sp>
        <p:nvSpPr>
          <p:cNvPr id="214" name="Rectangle 213"/>
          <p:cNvSpPr/>
          <p:nvPr/>
        </p:nvSpPr>
        <p:spPr>
          <a:xfrm>
            <a:off x="8428714" y="3448489"/>
            <a:ext cx="529838" cy="109933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p:cNvSpPr/>
          <p:nvPr/>
        </p:nvSpPr>
        <p:spPr>
          <a:xfrm>
            <a:off x="7411025" y="3448489"/>
            <a:ext cx="1001917" cy="1099334"/>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9" name="Group 188"/>
          <p:cNvGrpSpPr/>
          <p:nvPr/>
        </p:nvGrpSpPr>
        <p:grpSpPr>
          <a:xfrm>
            <a:off x="7371973" y="1899236"/>
            <a:ext cx="1646214" cy="1189989"/>
            <a:chOff x="4156030" y="3507406"/>
            <a:chExt cx="1446249" cy="892047"/>
          </a:xfrm>
        </p:grpSpPr>
        <p:sp>
          <p:nvSpPr>
            <p:cNvPr id="190" name="Rectangle 189"/>
            <p:cNvSpPr/>
            <p:nvPr/>
          </p:nvSpPr>
          <p:spPr>
            <a:xfrm>
              <a:off x="4156031" y="3612186"/>
              <a:ext cx="1446248" cy="787267"/>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Flowchart: Alternate Process 190"/>
            <p:cNvSpPr/>
            <p:nvPr/>
          </p:nvSpPr>
          <p:spPr>
            <a:xfrm>
              <a:off x="4156030" y="3507406"/>
              <a:ext cx="1230039" cy="175293"/>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Staging</a:t>
              </a:r>
            </a:p>
          </p:txBody>
        </p:sp>
      </p:grpSp>
      <p:sp>
        <p:nvSpPr>
          <p:cNvPr id="209" name="Rectangle 208"/>
          <p:cNvSpPr/>
          <p:nvPr/>
        </p:nvSpPr>
        <p:spPr>
          <a:xfrm>
            <a:off x="8430190" y="2172431"/>
            <a:ext cx="529838" cy="864432"/>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p:cNvSpPr/>
          <p:nvPr/>
        </p:nvSpPr>
        <p:spPr>
          <a:xfrm>
            <a:off x="7412501" y="2172430"/>
            <a:ext cx="1001917" cy="86443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1" name="Group 180"/>
          <p:cNvGrpSpPr/>
          <p:nvPr/>
        </p:nvGrpSpPr>
        <p:grpSpPr>
          <a:xfrm>
            <a:off x="7368180" y="666749"/>
            <a:ext cx="1650009" cy="1133953"/>
            <a:chOff x="4156030" y="3457580"/>
            <a:chExt cx="1446249" cy="850991"/>
          </a:xfrm>
        </p:grpSpPr>
        <p:sp>
          <p:nvSpPr>
            <p:cNvPr id="182" name="Rectangle 181"/>
            <p:cNvSpPr/>
            <p:nvPr/>
          </p:nvSpPr>
          <p:spPr>
            <a:xfrm>
              <a:off x="4156031" y="3562350"/>
              <a:ext cx="1446248" cy="746221"/>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3" name="Flowchart: Alternate Process 182"/>
            <p:cNvSpPr/>
            <p:nvPr/>
          </p:nvSpPr>
          <p:spPr>
            <a:xfrm>
              <a:off x="4156030" y="3457580"/>
              <a:ext cx="502609" cy="145342"/>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Test</a:t>
              </a:r>
            </a:p>
          </p:txBody>
        </p:sp>
      </p:grpSp>
      <p:sp>
        <p:nvSpPr>
          <p:cNvPr id="201" name="Rectangle 200"/>
          <p:cNvSpPr/>
          <p:nvPr/>
        </p:nvSpPr>
        <p:spPr>
          <a:xfrm>
            <a:off x="8428714" y="897883"/>
            <a:ext cx="529838" cy="864432"/>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p:cNvSpPr/>
          <p:nvPr/>
        </p:nvSpPr>
        <p:spPr>
          <a:xfrm>
            <a:off x="7411025" y="897882"/>
            <a:ext cx="1001917" cy="86443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Container Workflow</a:t>
            </a:r>
          </a:p>
        </p:txBody>
      </p:sp>
      <p:sp>
        <p:nvSpPr>
          <p:cNvPr id="14" name="Flowchart: Internal Storage 13"/>
          <p:cNvSpPr/>
          <p:nvPr/>
        </p:nvSpPr>
        <p:spPr bwMode="auto">
          <a:xfrm>
            <a:off x="4572000" y="3886720"/>
            <a:ext cx="806774" cy="469116"/>
          </a:xfrm>
          <a:prstGeom prst="flowChartInternalStorage">
            <a:avLst/>
          </a:prstGeom>
          <a:solidFill>
            <a:srgbClr val="FF0000"/>
          </a:solidFill>
          <a:ln w="3175">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1471" dirty="0">
                <a:gradFill>
                  <a:gsLst>
                    <a:gs pos="0">
                      <a:srgbClr val="FFFFFF"/>
                    </a:gs>
                    <a:gs pos="100000">
                      <a:srgbClr val="FFFFFF"/>
                    </a:gs>
                  </a:gsLst>
                  <a:lin ang="5400000" scaled="0"/>
                </a:gradFill>
              </a:rPr>
              <a:t>Tests</a:t>
            </a:r>
          </a:p>
        </p:txBody>
      </p:sp>
      <p:grpSp>
        <p:nvGrpSpPr>
          <p:cNvPr id="19" name="Group 18"/>
          <p:cNvGrpSpPr/>
          <p:nvPr/>
        </p:nvGrpSpPr>
        <p:grpSpPr>
          <a:xfrm>
            <a:off x="4599550" y="3209141"/>
            <a:ext cx="450936" cy="252787"/>
            <a:chOff x="3523102" y="1791568"/>
            <a:chExt cx="6746733" cy="3782104"/>
          </a:xfrm>
          <a:solidFill>
            <a:srgbClr val="00B050"/>
          </a:solidFill>
        </p:grpSpPr>
        <p:sp>
          <p:nvSpPr>
            <p:cNvPr id="20" name="Rectangle 19"/>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1" name="Freeform 2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2" name="Freeform 2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23" name="Group 22"/>
          <p:cNvGrpSpPr/>
          <p:nvPr/>
        </p:nvGrpSpPr>
        <p:grpSpPr>
          <a:xfrm>
            <a:off x="4599049" y="2973877"/>
            <a:ext cx="450936" cy="252787"/>
            <a:chOff x="3523102" y="1791568"/>
            <a:chExt cx="6746733" cy="3782104"/>
          </a:xfrm>
          <a:solidFill>
            <a:srgbClr val="002060"/>
          </a:solidFill>
        </p:grpSpPr>
        <p:sp>
          <p:nvSpPr>
            <p:cNvPr id="24" name="Rectangle 2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5" name="Freeform 2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6" name="Freeform 2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27" name="Group 26"/>
          <p:cNvGrpSpPr/>
          <p:nvPr/>
        </p:nvGrpSpPr>
        <p:grpSpPr>
          <a:xfrm>
            <a:off x="5048560" y="2973435"/>
            <a:ext cx="450936" cy="252787"/>
            <a:chOff x="3523102" y="1791568"/>
            <a:chExt cx="6746733" cy="3782104"/>
          </a:xfrm>
          <a:solidFill>
            <a:srgbClr val="C00000"/>
          </a:solidFill>
        </p:grpSpPr>
        <p:sp>
          <p:nvSpPr>
            <p:cNvPr id="28" name="Rectangle 27"/>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9" name="Freeform 2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30" name="Freeform 2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pic>
        <p:nvPicPr>
          <p:cNvPr id="2050" name="Picture 2" descr="https://changechecker.files.wordpress.com/2014/10/checkbox.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44392" y="3817722"/>
            <a:ext cx="672956" cy="582828"/>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p:cNvGrpSpPr/>
          <p:nvPr/>
        </p:nvGrpSpPr>
        <p:grpSpPr>
          <a:xfrm>
            <a:off x="5048560" y="3207043"/>
            <a:ext cx="450936" cy="252787"/>
            <a:chOff x="3523102" y="1791568"/>
            <a:chExt cx="6746733" cy="3782104"/>
          </a:xfrm>
          <a:solidFill>
            <a:srgbClr val="FFC000"/>
          </a:solidFill>
        </p:grpSpPr>
        <p:sp>
          <p:nvSpPr>
            <p:cNvPr id="37" name="Rectangle 3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38" name="Freeform 3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39" name="Freeform 3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54" name="Group 153"/>
          <p:cNvGrpSpPr/>
          <p:nvPr/>
        </p:nvGrpSpPr>
        <p:grpSpPr>
          <a:xfrm>
            <a:off x="762000" y="2857066"/>
            <a:ext cx="1585987" cy="1467284"/>
            <a:chOff x="936574" y="2585780"/>
            <a:chExt cx="1585987" cy="1467284"/>
          </a:xfrm>
        </p:grpSpPr>
        <p:sp>
          <p:nvSpPr>
            <p:cNvPr id="155" name="Freeform 154"/>
            <p:cNvSpPr/>
            <p:nvPr/>
          </p:nvSpPr>
          <p:spPr>
            <a:xfrm>
              <a:off x="1808109" y="2921370"/>
              <a:ext cx="714452" cy="308483"/>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57768" rIns="0" bIns="-253156" numCol="1" spcCol="1270" anchor="t" anchorCtr="0">
              <a:noAutofit/>
            </a:bodyPr>
            <a:lstStyle/>
            <a:p>
              <a:pPr lvl="0" algn="l" defTabSz="488950">
                <a:lnSpc>
                  <a:spcPct val="90000"/>
                </a:lnSpc>
                <a:spcBef>
                  <a:spcPct val="0"/>
                </a:spcBef>
                <a:spcAft>
                  <a:spcPct val="35000"/>
                </a:spcAft>
              </a:pPr>
              <a:r>
                <a:rPr lang="en-US" sz="1100" kern="1200" dirty="0">
                  <a:solidFill>
                    <a:schemeClr val="bg1"/>
                  </a:solidFill>
                </a:rPr>
                <a:t>Write/Edit</a:t>
              </a:r>
            </a:p>
          </p:txBody>
        </p:sp>
        <p:sp>
          <p:nvSpPr>
            <p:cNvPr id="156" name="Circular Arrow 155"/>
            <p:cNvSpPr/>
            <p:nvPr/>
          </p:nvSpPr>
          <p:spPr>
            <a:xfrm>
              <a:off x="936574" y="2585780"/>
              <a:ext cx="1467284" cy="1467284"/>
            </a:xfrm>
            <a:prstGeom prst="circularArrow">
              <a:avLst>
                <a:gd name="adj1" fmla="val 8243"/>
                <a:gd name="adj2" fmla="val 575638"/>
                <a:gd name="adj3" fmla="val 2966046"/>
                <a:gd name="adj4" fmla="val 50255"/>
                <a:gd name="adj5" fmla="val 961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7" name="Freeform 156"/>
            <p:cNvSpPr/>
            <p:nvPr/>
          </p:nvSpPr>
          <p:spPr>
            <a:xfrm>
              <a:off x="1537859" y="3746620"/>
              <a:ext cx="338897" cy="290986"/>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l" defTabSz="488950">
                <a:lnSpc>
                  <a:spcPct val="90000"/>
                </a:lnSpc>
                <a:spcBef>
                  <a:spcPct val="0"/>
                </a:spcBef>
                <a:spcAft>
                  <a:spcPct val="35000"/>
                </a:spcAft>
              </a:pPr>
              <a:r>
                <a:rPr lang="en-US" sz="1100" kern="1200" dirty="0">
                  <a:solidFill>
                    <a:schemeClr val="bg1"/>
                  </a:solidFill>
                </a:rPr>
                <a:t>Run</a:t>
              </a:r>
            </a:p>
          </p:txBody>
        </p:sp>
        <p:sp>
          <p:nvSpPr>
            <p:cNvPr id="158" name="Circular Arrow 157"/>
            <p:cNvSpPr/>
            <p:nvPr/>
          </p:nvSpPr>
          <p:spPr>
            <a:xfrm>
              <a:off x="936574" y="2585780"/>
              <a:ext cx="1467284" cy="1467284"/>
            </a:xfrm>
            <a:prstGeom prst="circularArrow">
              <a:avLst>
                <a:gd name="adj1" fmla="val 8243"/>
                <a:gd name="adj2" fmla="val 575638"/>
                <a:gd name="adj3" fmla="val 10174107"/>
                <a:gd name="adj4" fmla="val 7258316"/>
                <a:gd name="adj5" fmla="val 961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9" name="Freeform 158"/>
            <p:cNvSpPr/>
            <p:nvPr/>
          </p:nvSpPr>
          <p:spPr>
            <a:xfrm>
              <a:off x="1059529" y="2990250"/>
              <a:ext cx="526408" cy="217549"/>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l" defTabSz="488950">
                <a:lnSpc>
                  <a:spcPct val="90000"/>
                </a:lnSpc>
                <a:spcBef>
                  <a:spcPct val="0"/>
                </a:spcBef>
                <a:spcAft>
                  <a:spcPct val="35000"/>
                </a:spcAft>
              </a:pPr>
              <a:r>
                <a:rPr lang="en-US" sz="1100" kern="1200" dirty="0">
                  <a:solidFill>
                    <a:schemeClr val="bg1"/>
                  </a:solidFill>
                </a:rPr>
                <a:t>Debug</a:t>
              </a:r>
            </a:p>
          </p:txBody>
        </p:sp>
        <p:sp>
          <p:nvSpPr>
            <p:cNvPr id="160" name="Circular Arrow 159"/>
            <p:cNvSpPr/>
            <p:nvPr/>
          </p:nvSpPr>
          <p:spPr>
            <a:xfrm>
              <a:off x="936574" y="2585780"/>
              <a:ext cx="1467284" cy="1467284"/>
            </a:xfrm>
            <a:prstGeom prst="circularArrow">
              <a:avLst>
                <a:gd name="adj1" fmla="val 8243"/>
                <a:gd name="adj2" fmla="val 575638"/>
                <a:gd name="adj3" fmla="val 16858767"/>
                <a:gd name="adj4" fmla="val 14965595"/>
                <a:gd name="adj5" fmla="val 961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161" name="Group 160"/>
          <p:cNvGrpSpPr/>
          <p:nvPr/>
        </p:nvGrpSpPr>
        <p:grpSpPr>
          <a:xfrm>
            <a:off x="1024714" y="3513664"/>
            <a:ext cx="540854" cy="333210"/>
            <a:chOff x="1926169" y="1632181"/>
            <a:chExt cx="540854" cy="333210"/>
          </a:xfrm>
        </p:grpSpPr>
        <p:sp>
          <p:nvSpPr>
            <p:cNvPr id="162" name="Rectangle 16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4" name="Group 163"/>
            <p:cNvGrpSpPr/>
            <p:nvPr/>
          </p:nvGrpSpPr>
          <p:grpSpPr>
            <a:xfrm>
              <a:off x="1989961" y="1665409"/>
              <a:ext cx="413499" cy="266755"/>
              <a:chOff x="1371600" y="2038342"/>
              <a:chExt cx="609600" cy="393263"/>
            </a:xfrm>
          </p:grpSpPr>
          <p:cxnSp>
            <p:nvCxnSpPr>
              <p:cNvPr id="168" name="Straight Connector 16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65" name="Rectangle 16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7460240" y="969208"/>
            <a:ext cx="440339" cy="246846"/>
            <a:chOff x="3523102" y="1791568"/>
            <a:chExt cx="6746733" cy="3782104"/>
          </a:xfrm>
          <a:solidFill>
            <a:srgbClr val="00B050"/>
          </a:solidFill>
        </p:grpSpPr>
        <p:sp>
          <p:nvSpPr>
            <p:cNvPr id="53" name="Rectangle 5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54" name="Freeform 5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55" name="Freeform 5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56" name="Group 55"/>
          <p:cNvGrpSpPr/>
          <p:nvPr/>
        </p:nvGrpSpPr>
        <p:grpSpPr>
          <a:xfrm>
            <a:off x="7909465" y="1217172"/>
            <a:ext cx="440339" cy="246846"/>
            <a:chOff x="3523102" y="1791568"/>
            <a:chExt cx="6746733" cy="3782104"/>
          </a:xfrm>
          <a:solidFill>
            <a:srgbClr val="002060"/>
          </a:solidFill>
        </p:grpSpPr>
        <p:sp>
          <p:nvSpPr>
            <p:cNvPr id="57" name="Rectangle 5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58" name="Freeform 5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59" name="Freeform 5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60" name="Group 59"/>
          <p:cNvGrpSpPr/>
          <p:nvPr/>
        </p:nvGrpSpPr>
        <p:grpSpPr>
          <a:xfrm>
            <a:off x="7460240" y="1461820"/>
            <a:ext cx="440339" cy="246846"/>
            <a:chOff x="3523102" y="1791568"/>
            <a:chExt cx="6746733" cy="3782104"/>
          </a:xfrm>
          <a:solidFill>
            <a:srgbClr val="C00000"/>
          </a:solidFill>
        </p:grpSpPr>
        <p:sp>
          <p:nvSpPr>
            <p:cNvPr id="61" name="Rectangle 6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62" name="Freeform 6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63" name="Freeform 6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64" name="Group 63"/>
          <p:cNvGrpSpPr/>
          <p:nvPr/>
        </p:nvGrpSpPr>
        <p:grpSpPr>
          <a:xfrm>
            <a:off x="7909652" y="1464018"/>
            <a:ext cx="440339" cy="246846"/>
            <a:chOff x="3523102" y="1791568"/>
            <a:chExt cx="6746733" cy="3782104"/>
          </a:xfrm>
          <a:solidFill>
            <a:srgbClr val="FFC000"/>
          </a:solidFill>
        </p:grpSpPr>
        <p:sp>
          <p:nvSpPr>
            <p:cNvPr id="65" name="Rectangle 6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66" name="Freeform 6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67" name="Freeform 6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68" name="Group 67"/>
          <p:cNvGrpSpPr/>
          <p:nvPr/>
        </p:nvGrpSpPr>
        <p:grpSpPr>
          <a:xfrm>
            <a:off x="7908024" y="966835"/>
            <a:ext cx="440339" cy="246846"/>
            <a:chOff x="3523102" y="1791568"/>
            <a:chExt cx="6746733" cy="3782104"/>
          </a:xfrm>
          <a:solidFill>
            <a:srgbClr val="00B050"/>
          </a:solidFill>
        </p:grpSpPr>
        <p:sp>
          <p:nvSpPr>
            <p:cNvPr id="69" name="Rectangle 6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0" name="Freeform 6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1" name="Freeform 7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72" name="Group 71"/>
          <p:cNvGrpSpPr/>
          <p:nvPr/>
        </p:nvGrpSpPr>
        <p:grpSpPr>
          <a:xfrm>
            <a:off x="7460240" y="1217172"/>
            <a:ext cx="440339" cy="246846"/>
            <a:chOff x="3523102" y="1791568"/>
            <a:chExt cx="6746733" cy="3782104"/>
          </a:xfrm>
          <a:solidFill>
            <a:srgbClr val="002060"/>
          </a:solidFill>
        </p:grpSpPr>
        <p:sp>
          <p:nvSpPr>
            <p:cNvPr id="73" name="Rectangle 7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4"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5"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76" name="Group 75"/>
          <p:cNvGrpSpPr/>
          <p:nvPr/>
        </p:nvGrpSpPr>
        <p:grpSpPr>
          <a:xfrm>
            <a:off x="7450123" y="2201036"/>
            <a:ext cx="440339" cy="246846"/>
            <a:chOff x="3523102" y="1791568"/>
            <a:chExt cx="6746733" cy="3782104"/>
          </a:xfrm>
          <a:solidFill>
            <a:srgbClr val="00B050"/>
          </a:solidFill>
        </p:grpSpPr>
        <p:sp>
          <p:nvSpPr>
            <p:cNvPr id="77" name="Rectangle 7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8" name="Freeform 7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9" name="Freeform 7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80" name="Group 79"/>
          <p:cNvGrpSpPr/>
          <p:nvPr/>
        </p:nvGrpSpPr>
        <p:grpSpPr>
          <a:xfrm>
            <a:off x="7899348" y="2449000"/>
            <a:ext cx="440339" cy="246846"/>
            <a:chOff x="3523102" y="1791568"/>
            <a:chExt cx="6746733" cy="3782104"/>
          </a:xfrm>
          <a:solidFill>
            <a:srgbClr val="002060"/>
          </a:solidFill>
        </p:grpSpPr>
        <p:sp>
          <p:nvSpPr>
            <p:cNvPr id="81" name="Rectangle 8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82" name="Freeform 8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83" name="Freeform 8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84" name="Group 83"/>
          <p:cNvGrpSpPr/>
          <p:nvPr/>
        </p:nvGrpSpPr>
        <p:grpSpPr>
          <a:xfrm>
            <a:off x="7450123" y="2693648"/>
            <a:ext cx="440339" cy="246846"/>
            <a:chOff x="3523102" y="1791568"/>
            <a:chExt cx="6746733" cy="3782104"/>
          </a:xfrm>
          <a:solidFill>
            <a:srgbClr val="C00000"/>
          </a:solidFill>
        </p:grpSpPr>
        <p:sp>
          <p:nvSpPr>
            <p:cNvPr id="85" name="Rectangle 8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86" name="Freeform 8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87" name="Freeform 8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88" name="Group 87"/>
          <p:cNvGrpSpPr/>
          <p:nvPr/>
        </p:nvGrpSpPr>
        <p:grpSpPr>
          <a:xfrm>
            <a:off x="7899534" y="2695846"/>
            <a:ext cx="440339" cy="246846"/>
            <a:chOff x="3523102" y="1791568"/>
            <a:chExt cx="6746733" cy="3782104"/>
          </a:xfrm>
          <a:solidFill>
            <a:srgbClr val="FFC000"/>
          </a:solidFill>
        </p:grpSpPr>
        <p:sp>
          <p:nvSpPr>
            <p:cNvPr id="89" name="Rectangle 8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0" name="Freeform 8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1" name="Freeform 9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92" name="Group 91"/>
          <p:cNvGrpSpPr/>
          <p:nvPr/>
        </p:nvGrpSpPr>
        <p:grpSpPr>
          <a:xfrm>
            <a:off x="7897907" y="2198663"/>
            <a:ext cx="440339" cy="246846"/>
            <a:chOff x="3523102" y="1791568"/>
            <a:chExt cx="6746733" cy="3782104"/>
          </a:xfrm>
          <a:solidFill>
            <a:srgbClr val="00B050"/>
          </a:solidFill>
        </p:grpSpPr>
        <p:sp>
          <p:nvSpPr>
            <p:cNvPr id="93" name="Rectangle 9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4" name="Freeform 9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5" name="Freeform 9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96" name="Group 95"/>
          <p:cNvGrpSpPr/>
          <p:nvPr/>
        </p:nvGrpSpPr>
        <p:grpSpPr>
          <a:xfrm>
            <a:off x="7450123" y="2449000"/>
            <a:ext cx="440339" cy="246846"/>
            <a:chOff x="3523102" y="1791568"/>
            <a:chExt cx="6746733" cy="3782104"/>
          </a:xfrm>
          <a:solidFill>
            <a:srgbClr val="002060"/>
          </a:solidFill>
        </p:grpSpPr>
        <p:sp>
          <p:nvSpPr>
            <p:cNvPr id="97" name="Rectangle 9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8" name="Freeform 9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9" name="Freeform 9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00" name="Group 99"/>
          <p:cNvGrpSpPr/>
          <p:nvPr/>
        </p:nvGrpSpPr>
        <p:grpSpPr>
          <a:xfrm>
            <a:off x="7475516" y="3492103"/>
            <a:ext cx="440339" cy="246846"/>
            <a:chOff x="3523102" y="1791568"/>
            <a:chExt cx="6746733" cy="3782104"/>
          </a:xfrm>
          <a:solidFill>
            <a:srgbClr val="00B050"/>
          </a:solidFill>
        </p:grpSpPr>
        <p:sp>
          <p:nvSpPr>
            <p:cNvPr id="101" name="Rectangle 10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02" name="Freeform 10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03" name="Freeform 10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04" name="Group 103"/>
          <p:cNvGrpSpPr/>
          <p:nvPr/>
        </p:nvGrpSpPr>
        <p:grpSpPr>
          <a:xfrm>
            <a:off x="7926326" y="3987284"/>
            <a:ext cx="440339" cy="246846"/>
            <a:chOff x="3523102" y="1791568"/>
            <a:chExt cx="6746733" cy="3782104"/>
          </a:xfrm>
          <a:solidFill>
            <a:srgbClr val="002060"/>
          </a:solidFill>
        </p:grpSpPr>
        <p:sp>
          <p:nvSpPr>
            <p:cNvPr id="105" name="Rectangle 10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06" name="Freeform 10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07" name="Freeform 10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08" name="Group 107"/>
          <p:cNvGrpSpPr/>
          <p:nvPr/>
        </p:nvGrpSpPr>
        <p:grpSpPr>
          <a:xfrm>
            <a:off x="7475516" y="4235619"/>
            <a:ext cx="440339" cy="246846"/>
            <a:chOff x="3523102" y="1791568"/>
            <a:chExt cx="6746733" cy="3782104"/>
          </a:xfrm>
          <a:solidFill>
            <a:srgbClr val="C00000"/>
          </a:solidFill>
        </p:grpSpPr>
        <p:sp>
          <p:nvSpPr>
            <p:cNvPr id="109" name="Rectangle 10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0" name="Freeform 10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1" name="Freeform 11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12" name="Group 111"/>
          <p:cNvGrpSpPr/>
          <p:nvPr/>
        </p:nvGrpSpPr>
        <p:grpSpPr>
          <a:xfrm>
            <a:off x="7924926" y="4237817"/>
            <a:ext cx="440339" cy="246846"/>
            <a:chOff x="3523102" y="1791568"/>
            <a:chExt cx="6746733" cy="3782104"/>
          </a:xfrm>
          <a:solidFill>
            <a:srgbClr val="FFC000"/>
          </a:solidFill>
        </p:grpSpPr>
        <p:sp>
          <p:nvSpPr>
            <p:cNvPr id="113" name="Rectangle 11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4" name="Freeform 11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5" name="Freeform 11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16" name="Group 115"/>
          <p:cNvGrpSpPr/>
          <p:nvPr/>
        </p:nvGrpSpPr>
        <p:grpSpPr>
          <a:xfrm>
            <a:off x="7923299" y="3489731"/>
            <a:ext cx="440339" cy="246846"/>
            <a:chOff x="3523102" y="1791568"/>
            <a:chExt cx="6746733" cy="3782104"/>
          </a:xfrm>
          <a:solidFill>
            <a:srgbClr val="00B050"/>
          </a:solidFill>
        </p:grpSpPr>
        <p:sp>
          <p:nvSpPr>
            <p:cNvPr id="117" name="Rectangle 11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8" name="Freeform 11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9" name="Freeform 11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20" name="Group 119"/>
          <p:cNvGrpSpPr/>
          <p:nvPr/>
        </p:nvGrpSpPr>
        <p:grpSpPr>
          <a:xfrm>
            <a:off x="7477101" y="3987284"/>
            <a:ext cx="440339" cy="246846"/>
            <a:chOff x="3523102" y="1791568"/>
            <a:chExt cx="6746733" cy="3782104"/>
          </a:xfrm>
          <a:solidFill>
            <a:srgbClr val="002060"/>
          </a:solidFill>
        </p:grpSpPr>
        <p:sp>
          <p:nvSpPr>
            <p:cNvPr id="121" name="Rectangle 12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22" name="Freeform 12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23" name="Freeform 12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29" name="Group 128"/>
          <p:cNvGrpSpPr/>
          <p:nvPr/>
        </p:nvGrpSpPr>
        <p:grpSpPr>
          <a:xfrm>
            <a:off x="7926326" y="3738950"/>
            <a:ext cx="440339" cy="246846"/>
            <a:chOff x="3523102" y="1791568"/>
            <a:chExt cx="6746733" cy="3782104"/>
          </a:xfrm>
          <a:solidFill>
            <a:srgbClr val="002060"/>
          </a:solidFill>
        </p:grpSpPr>
        <p:sp>
          <p:nvSpPr>
            <p:cNvPr id="130" name="Rectangle 129"/>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31" name="Freeform 13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32" name="Freeform 13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33" name="Group 132"/>
          <p:cNvGrpSpPr/>
          <p:nvPr/>
        </p:nvGrpSpPr>
        <p:grpSpPr>
          <a:xfrm>
            <a:off x="7475183" y="3740070"/>
            <a:ext cx="440339" cy="246846"/>
            <a:chOff x="3523102" y="1791568"/>
            <a:chExt cx="6746733" cy="3782104"/>
          </a:xfrm>
          <a:solidFill>
            <a:srgbClr val="00B050"/>
          </a:solidFill>
        </p:grpSpPr>
        <p:sp>
          <p:nvSpPr>
            <p:cNvPr id="134" name="Rectangle 13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35" name="Freeform 13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36" name="Freeform 13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97" name="Group 196"/>
          <p:cNvGrpSpPr/>
          <p:nvPr/>
        </p:nvGrpSpPr>
        <p:grpSpPr>
          <a:xfrm>
            <a:off x="5564938" y="1279931"/>
            <a:ext cx="408375" cy="408375"/>
            <a:chOff x="4609893" y="2672003"/>
            <a:chExt cx="472198" cy="472198"/>
          </a:xfrm>
        </p:grpSpPr>
        <p:sp>
          <p:nvSpPr>
            <p:cNvPr id="198" name="Rectangle 197"/>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9" name="Picture 19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200" name="Group 199"/>
          <p:cNvGrpSpPr/>
          <p:nvPr/>
        </p:nvGrpSpPr>
        <p:grpSpPr>
          <a:xfrm>
            <a:off x="8508194" y="962454"/>
            <a:ext cx="413119" cy="413119"/>
            <a:chOff x="4609893" y="2672003"/>
            <a:chExt cx="472198" cy="472198"/>
          </a:xfrm>
        </p:grpSpPr>
        <p:sp>
          <p:nvSpPr>
            <p:cNvPr id="202" name="Rectangle 201"/>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3" name="Picture 20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205" name="Group 204"/>
          <p:cNvGrpSpPr/>
          <p:nvPr/>
        </p:nvGrpSpPr>
        <p:grpSpPr>
          <a:xfrm>
            <a:off x="8508194" y="2173579"/>
            <a:ext cx="413119" cy="413119"/>
            <a:chOff x="4609893" y="2672003"/>
            <a:chExt cx="472198" cy="472198"/>
          </a:xfrm>
        </p:grpSpPr>
        <p:sp>
          <p:nvSpPr>
            <p:cNvPr id="216" name="Rectangle 215"/>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1" name="Picture 2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222" name="Group 221"/>
          <p:cNvGrpSpPr/>
          <p:nvPr/>
        </p:nvGrpSpPr>
        <p:grpSpPr>
          <a:xfrm>
            <a:off x="8508194" y="3493603"/>
            <a:ext cx="413119" cy="413119"/>
            <a:chOff x="4609893" y="2672003"/>
            <a:chExt cx="472198" cy="472198"/>
          </a:xfrm>
        </p:grpSpPr>
        <p:sp>
          <p:nvSpPr>
            <p:cNvPr id="223" name="Rectangle 222"/>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4" name="Picture 2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sp>
        <p:nvSpPr>
          <p:cNvPr id="240" name="Rectangle 239"/>
          <p:cNvSpPr/>
          <p:nvPr/>
        </p:nvSpPr>
        <p:spPr>
          <a:xfrm>
            <a:off x="6254620" y="1844429"/>
            <a:ext cx="450764" cy="369332"/>
          </a:xfrm>
          <a:prstGeom prst="rect">
            <a:avLst/>
          </a:prstGeom>
        </p:spPr>
        <p:txBody>
          <a:bodyPr wrap="none">
            <a:spAutoFit/>
          </a:bodyPr>
          <a:lstStyle/>
          <a:p>
            <a:r>
              <a:rPr lang="en-US" dirty="0">
                <a:solidFill>
                  <a:schemeClr val="bg1"/>
                </a:solidFill>
              </a:rPr>
              <a:t>CD</a:t>
            </a:r>
          </a:p>
        </p:txBody>
      </p:sp>
      <p:sp>
        <p:nvSpPr>
          <p:cNvPr id="241" name="Rectangle 240"/>
          <p:cNvSpPr/>
          <p:nvPr/>
        </p:nvSpPr>
        <p:spPr>
          <a:xfrm>
            <a:off x="6781800" y="860417"/>
            <a:ext cx="265463" cy="37687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vert="vert270" lIns="45720" rIns="0" rtlCol="0" anchor="ctr"/>
          <a:lstStyle/>
          <a:p>
            <a:pPr algn="ctr"/>
            <a:r>
              <a:rPr lang="en-US" sz="1400" dirty="0">
                <a:solidFill>
                  <a:schemeClr val="bg1"/>
                </a:solidFill>
              </a:rPr>
              <a:t>Scheduling</a:t>
            </a:r>
          </a:p>
        </p:txBody>
      </p:sp>
      <p:sp>
        <p:nvSpPr>
          <p:cNvPr id="242" name="Rectangle 241"/>
          <p:cNvSpPr/>
          <p:nvPr/>
        </p:nvSpPr>
        <p:spPr>
          <a:xfrm>
            <a:off x="7086600" y="860417"/>
            <a:ext cx="265463" cy="37687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45720" tIns="45720" rIns="0" bIns="45720" numCol="1" spcCol="0" rtlCol="0" fromWordArt="0" anchor="ctr" anchorCtr="0" forceAA="0" compatLnSpc="1">
            <a:prstTxWarp prst="textNoShape">
              <a:avLst/>
            </a:prstTxWarp>
            <a:noAutofit/>
          </a:bodyPr>
          <a:lstStyle/>
          <a:p>
            <a:pPr algn="ctr"/>
            <a:r>
              <a:rPr lang="en-US" sz="1200" dirty="0">
                <a:solidFill>
                  <a:schemeClr val="bg1"/>
                </a:solidFill>
              </a:rPr>
              <a:t>Orchestration</a:t>
            </a:r>
          </a:p>
        </p:txBody>
      </p:sp>
      <p:sp>
        <p:nvSpPr>
          <p:cNvPr id="243" name="Rectangle 242"/>
          <p:cNvSpPr/>
          <p:nvPr/>
        </p:nvSpPr>
        <p:spPr>
          <a:xfrm>
            <a:off x="152400" y="2802084"/>
            <a:ext cx="2160496" cy="21122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TextBox 243"/>
          <p:cNvSpPr txBox="1"/>
          <p:nvPr/>
        </p:nvSpPr>
        <p:spPr>
          <a:xfrm>
            <a:off x="152399" y="4305397"/>
            <a:ext cx="2076885" cy="649266"/>
          </a:xfrm>
          <a:prstGeom prst="rect">
            <a:avLst/>
          </a:prstGeom>
          <a:noFill/>
        </p:spPr>
        <p:txBody>
          <a:bodyPr wrap="square" rtlCol="0">
            <a:spAutoFit/>
          </a:bodyPr>
          <a:lstStyle/>
          <a:p>
            <a:r>
              <a:rPr lang="en-US" dirty="0">
                <a:solidFill>
                  <a:schemeClr val="bg1"/>
                </a:solidFill>
              </a:rPr>
              <a:t>Local Development Environment</a:t>
            </a:r>
          </a:p>
        </p:txBody>
      </p:sp>
      <p:sp>
        <p:nvSpPr>
          <p:cNvPr id="245" name="Rectangle 244"/>
          <p:cNvSpPr/>
          <p:nvPr/>
        </p:nvSpPr>
        <p:spPr>
          <a:xfrm>
            <a:off x="2891267" y="2396941"/>
            <a:ext cx="3312161" cy="21122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TextBox 245"/>
          <p:cNvSpPr txBox="1"/>
          <p:nvPr/>
        </p:nvSpPr>
        <p:spPr>
          <a:xfrm>
            <a:off x="2921432" y="3839658"/>
            <a:ext cx="2076885" cy="646331"/>
          </a:xfrm>
          <a:prstGeom prst="rect">
            <a:avLst/>
          </a:prstGeom>
          <a:noFill/>
        </p:spPr>
        <p:txBody>
          <a:bodyPr wrap="square" rtlCol="0">
            <a:spAutoFit/>
          </a:bodyPr>
          <a:lstStyle/>
          <a:p>
            <a:r>
              <a:rPr lang="en-US" dirty="0">
                <a:solidFill>
                  <a:schemeClr val="bg1"/>
                </a:solidFill>
              </a:rPr>
              <a:t>CI/Build</a:t>
            </a:r>
            <a:br>
              <a:rPr lang="en-US" dirty="0">
                <a:solidFill>
                  <a:schemeClr val="bg1"/>
                </a:solidFill>
              </a:rPr>
            </a:br>
            <a:r>
              <a:rPr lang="en-US" dirty="0">
                <a:solidFill>
                  <a:schemeClr val="bg1"/>
                </a:solidFill>
              </a:rPr>
              <a:t>Environment</a:t>
            </a:r>
          </a:p>
        </p:txBody>
      </p:sp>
      <p:sp>
        <p:nvSpPr>
          <p:cNvPr id="247" name="Rectangle 246"/>
          <p:cNvSpPr/>
          <p:nvPr/>
        </p:nvSpPr>
        <p:spPr>
          <a:xfrm>
            <a:off x="762000" y="907154"/>
            <a:ext cx="2239245" cy="14359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TextBox 247"/>
          <p:cNvSpPr txBox="1"/>
          <p:nvPr/>
        </p:nvSpPr>
        <p:spPr>
          <a:xfrm>
            <a:off x="816605" y="1730456"/>
            <a:ext cx="2076885" cy="646331"/>
          </a:xfrm>
          <a:prstGeom prst="rect">
            <a:avLst/>
          </a:prstGeom>
          <a:noFill/>
        </p:spPr>
        <p:txBody>
          <a:bodyPr wrap="square" rtlCol="0">
            <a:spAutoFit/>
          </a:bodyPr>
          <a:lstStyle/>
          <a:p>
            <a:r>
              <a:rPr lang="en-US" dirty="0">
                <a:solidFill>
                  <a:schemeClr val="bg1"/>
                </a:solidFill>
              </a:rPr>
              <a:t>SCC</a:t>
            </a:r>
          </a:p>
          <a:p>
            <a:r>
              <a:rPr lang="en-US" dirty="0">
                <a:solidFill>
                  <a:schemeClr val="bg1"/>
                </a:solidFill>
              </a:rPr>
              <a:t>Environment</a:t>
            </a:r>
          </a:p>
        </p:txBody>
      </p:sp>
    </p:spTree>
    <p:extLst>
      <p:ext uri="{BB962C8B-B14F-4D97-AF65-F5344CB8AC3E}">
        <p14:creationId xmlns:p14="http://schemas.microsoft.com/office/powerpoint/2010/main" val="3400681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2" name="Rectangle 191"/>
          <p:cNvSpPr/>
          <p:nvPr/>
        </p:nvSpPr>
        <p:spPr>
          <a:xfrm>
            <a:off x="152400" y="2802084"/>
            <a:ext cx="2966937" cy="21122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Development Environment</a:t>
            </a:r>
          </a:p>
          <a:p>
            <a:pPr algn="ctr"/>
            <a:r>
              <a:rPr lang="en-US" dirty="0">
                <a:solidFill>
                  <a:schemeClr val="bg1"/>
                </a:solidFill>
              </a:rPr>
              <a:t>Build the apps, testing them in the target environment/container</a:t>
            </a:r>
          </a:p>
        </p:txBody>
      </p:sp>
      <p:sp>
        <p:nvSpPr>
          <p:cNvPr id="193" name="Rectangle 192"/>
          <p:cNvSpPr/>
          <p:nvPr/>
        </p:nvSpPr>
        <p:spPr>
          <a:xfrm>
            <a:off x="697279" y="904956"/>
            <a:ext cx="2280352" cy="13789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SCC</a:t>
            </a:r>
          </a:p>
          <a:p>
            <a:pPr algn="ctr"/>
            <a:r>
              <a:rPr lang="en-US" dirty="0">
                <a:solidFill>
                  <a:schemeClr val="bg1"/>
                </a:solidFill>
              </a:rPr>
              <a:t>Track the source code of applications and services</a:t>
            </a:r>
          </a:p>
        </p:txBody>
      </p:sp>
      <p:sp>
        <p:nvSpPr>
          <p:cNvPr id="194" name="Rectangle 193"/>
          <p:cNvSpPr/>
          <p:nvPr/>
        </p:nvSpPr>
        <p:spPr>
          <a:xfrm>
            <a:off x="3276993" y="2804411"/>
            <a:ext cx="2280352" cy="13789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CI / Build</a:t>
            </a:r>
          </a:p>
          <a:p>
            <a:pPr algn="ctr"/>
            <a:r>
              <a:rPr lang="en-US" dirty="0">
                <a:solidFill>
                  <a:schemeClr val="bg1"/>
                </a:solidFill>
              </a:rPr>
              <a:t>Builds and validates changes pass rules before moving into user environments</a:t>
            </a:r>
          </a:p>
        </p:txBody>
      </p:sp>
      <p:sp>
        <p:nvSpPr>
          <p:cNvPr id="195" name="Rectangle 194"/>
          <p:cNvSpPr/>
          <p:nvPr/>
        </p:nvSpPr>
        <p:spPr>
          <a:xfrm>
            <a:off x="4191000" y="799746"/>
            <a:ext cx="2280352" cy="13789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Registry</a:t>
            </a:r>
          </a:p>
          <a:p>
            <a:pPr algn="ctr"/>
            <a:r>
              <a:rPr lang="en-US" dirty="0">
                <a:solidFill>
                  <a:schemeClr val="bg1"/>
                </a:solidFill>
              </a:rPr>
              <a:t>Tracks artifacts ready for deployment</a:t>
            </a:r>
          </a:p>
        </p:txBody>
      </p:sp>
      <p:sp>
        <p:nvSpPr>
          <p:cNvPr id="196" name="Rectangle 195"/>
          <p:cNvSpPr/>
          <p:nvPr/>
        </p:nvSpPr>
        <p:spPr>
          <a:xfrm>
            <a:off x="5625123" y="2263555"/>
            <a:ext cx="2280352" cy="13789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CD</a:t>
            </a:r>
          </a:p>
          <a:p>
            <a:pPr algn="ctr"/>
            <a:r>
              <a:rPr lang="en-US" dirty="0">
                <a:solidFill>
                  <a:schemeClr val="bg1"/>
                </a:solidFill>
              </a:rPr>
              <a:t>Takes new/updated images and places them into deployment</a:t>
            </a:r>
          </a:p>
        </p:txBody>
      </p:sp>
      <p:sp>
        <p:nvSpPr>
          <p:cNvPr id="197" name="Rectangle 196"/>
          <p:cNvSpPr/>
          <p:nvPr/>
        </p:nvSpPr>
        <p:spPr>
          <a:xfrm>
            <a:off x="5715001" y="3702887"/>
            <a:ext cx="3577942" cy="13789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Scheduling &amp; Orchestration </a:t>
            </a:r>
          </a:p>
          <a:p>
            <a:pPr algn="ctr"/>
            <a:r>
              <a:rPr lang="en-US" dirty="0">
                <a:solidFill>
                  <a:schemeClr val="bg1"/>
                </a:solidFill>
              </a:rPr>
              <a:t>Manages the running of images and other resources across a deployment infrastructure</a:t>
            </a:r>
          </a:p>
        </p:txBody>
      </p:sp>
      <p:pic>
        <p:nvPicPr>
          <p:cNvPr id="198" name="Picture 10" descr="https://cdn2.iconfinder.com/data/icons/picons-basic-1/57/basic1-051_file_binary_code-51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9622" y="2381062"/>
            <a:ext cx="332491" cy="332491"/>
          </a:xfrm>
          <a:prstGeom prst="rect">
            <a:avLst/>
          </a:prstGeom>
          <a:noFill/>
          <a:extLst>
            <a:ext uri="{909E8E84-426E-40DD-AFC4-6F175D3DCCD1}">
              <a14:hiddenFill xmlns:a14="http://schemas.microsoft.com/office/drawing/2010/main">
                <a:solidFill>
                  <a:srgbClr val="FFFFFF"/>
                </a:solidFill>
              </a14:hiddenFill>
            </a:ext>
          </a:extLst>
        </p:spPr>
      </p:pic>
      <p:grpSp>
        <p:nvGrpSpPr>
          <p:cNvPr id="199" name="Group 198"/>
          <p:cNvGrpSpPr/>
          <p:nvPr/>
        </p:nvGrpSpPr>
        <p:grpSpPr>
          <a:xfrm>
            <a:off x="4572000" y="2282260"/>
            <a:ext cx="413119" cy="413119"/>
            <a:chOff x="4609893" y="2672003"/>
            <a:chExt cx="472198" cy="472198"/>
          </a:xfrm>
        </p:grpSpPr>
        <p:sp>
          <p:nvSpPr>
            <p:cNvPr id="200" name="Rectangle 199"/>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1" name="Picture 20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pic>
        <p:nvPicPr>
          <p:cNvPr id="202" name="Picture 20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3909963"/>
            <a:ext cx="1383275" cy="915779"/>
          </a:xfrm>
          <a:prstGeom prst="rect">
            <a:avLst/>
          </a:prstGeom>
        </p:spPr>
      </p:pic>
      <p:grpSp>
        <p:nvGrpSpPr>
          <p:cNvPr id="203" name="Group 202"/>
          <p:cNvGrpSpPr/>
          <p:nvPr/>
        </p:nvGrpSpPr>
        <p:grpSpPr>
          <a:xfrm>
            <a:off x="934319" y="4171950"/>
            <a:ext cx="1612942" cy="915237"/>
            <a:chOff x="7988757" y="2997874"/>
            <a:chExt cx="2785040" cy="1580326"/>
          </a:xfrm>
        </p:grpSpPr>
        <p:pic>
          <p:nvPicPr>
            <p:cNvPr id="204" name="Picture 20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50502" y="2997874"/>
              <a:ext cx="1061545" cy="1061545"/>
            </a:xfrm>
            <a:prstGeom prst="rect">
              <a:avLst/>
            </a:prstGeom>
          </p:spPr>
        </p:pic>
        <p:sp>
          <p:nvSpPr>
            <p:cNvPr id="205" name="TextBox 204"/>
            <p:cNvSpPr txBox="1"/>
            <p:nvPr/>
          </p:nvSpPr>
          <p:spPr>
            <a:xfrm>
              <a:off x="7988757" y="4027945"/>
              <a:ext cx="2785040" cy="550255"/>
            </a:xfrm>
            <a:prstGeom prst="rect">
              <a:avLst/>
            </a:prstGeom>
            <a:noFill/>
          </p:spPr>
          <p:txBody>
            <a:bodyPr wrap="none" rtlCol="0">
              <a:spAutoFit/>
            </a:bodyPr>
            <a:lstStyle/>
            <a:p>
              <a:pPr algn="ctr"/>
              <a:r>
                <a:rPr lang="en-US" sz="1471" dirty="0">
                  <a:solidFill>
                    <a:srgbClr val="137BC9"/>
                  </a:solidFill>
                </a:rPr>
                <a:t>Visual Studio Code</a:t>
              </a:r>
            </a:p>
          </p:txBody>
        </p:sp>
      </p:grpSp>
    </p:spTree>
    <p:extLst>
      <p:ext uri="{BB962C8B-B14F-4D97-AF65-F5344CB8AC3E}">
        <p14:creationId xmlns:p14="http://schemas.microsoft.com/office/powerpoint/2010/main" val="2754339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Rectangle 243"/>
          <p:cNvSpPr/>
          <p:nvPr/>
        </p:nvSpPr>
        <p:spPr>
          <a:xfrm>
            <a:off x="770992" y="62460"/>
            <a:ext cx="2200808" cy="814495"/>
          </a:xfrm>
          <a:prstGeom prst="rect">
            <a:avLst/>
          </a:prstGeom>
          <a:solidFill>
            <a:srgbClr val="45ACE8"/>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endParaRPr lang="en-US" sz="1600" dirty="0">
              <a:solidFill>
                <a:srgbClr val="3B5059"/>
              </a:solidFill>
            </a:endParaRPr>
          </a:p>
        </p:txBody>
      </p:sp>
      <p:sp>
        <p:nvSpPr>
          <p:cNvPr id="249" name="Rectangle 248"/>
          <p:cNvSpPr/>
          <p:nvPr/>
        </p:nvSpPr>
        <p:spPr>
          <a:xfrm>
            <a:off x="1969076" y="435061"/>
            <a:ext cx="361489" cy="361489"/>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55" name="Group 2054"/>
          <p:cNvGrpSpPr/>
          <p:nvPr/>
        </p:nvGrpSpPr>
        <p:grpSpPr>
          <a:xfrm>
            <a:off x="761999" y="935326"/>
            <a:ext cx="5907489" cy="2849407"/>
            <a:chOff x="761999" y="935326"/>
            <a:chExt cx="5907489" cy="2849407"/>
          </a:xfrm>
        </p:grpSpPr>
        <p:sp>
          <p:nvSpPr>
            <p:cNvPr id="202" name="Rectangle 201"/>
            <p:cNvSpPr/>
            <p:nvPr/>
          </p:nvSpPr>
          <p:spPr>
            <a:xfrm>
              <a:off x="4229848" y="2353447"/>
              <a:ext cx="2439640" cy="1431286"/>
            </a:xfrm>
            <a:prstGeom prst="rect">
              <a:avLst/>
            </a:prstGeom>
            <a:solidFill>
              <a:srgbClr val="68217A"/>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r"/>
              <a:endParaRPr lang="en-US" dirty="0"/>
            </a:p>
          </p:txBody>
        </p:sp>
        <p:sp>
          <p:nvSpPr>
            <p:cNvPr id="11" name="Rectangle 10"/>
            <p:cNvSpPr/>
            <p:nvPr/>
          </p:nvSpPr>
          <p:spPr>
            <a:xfrm>
              <a:off x="761999" y="935326"/>
              <a:ext cx="3636841" cy="1729882"/>
            </a:xfrm>
            <a:prstGeom prst="rect">
              <a:avLst/>
            </a:prstGeom>
            <a:solidFill>
              <a:srgbClr val="68217A"/>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r"/>
              <a:endParaRPr lang="en-US" dirty="0"/>
            </a:p>
          </p:txBody>
        </p:sp>
        <p:sp>
          <p:nvSpPr>
            <p:cNvPr id="2054" name="Rectangle 2053"/>
            <p:cNvSpPr/>
            <p:nvPr/>
          </p:nvSpPr>
          <p:spPr>
            <a:xfrm>
              <a:off x="3403479" y="2621707"/>
              <a:ext cx="826782" cy="826782"/>
            </a:xfrm>
            <a:custGeom>
              <a:avLst/>
              <a:gdLst>
                <a:gd name="connsiteX0" fmla="*/ 0 w 826782"/>
                <a:gd name="connsiteY0" fmla="*/ 0 h 826782"/>
                <a:gd name="connsiteX1" fmla="*/ 826782 w 826782"/>
                <a:gd name="connsiteY1" fmla="*/ 0 h 826782"/>
                <a:gd name="connsiteX2" fmla="*/ 826782 w 826782"/>
                <a:gd name="connsiteY2" fmla="*/ 826782 h 826782"/>
                <a:gd name="connsiteX3" fmla="*/ 0 w 826782"/>
                <a:gd name="connsiteY3" fmla="*/ 826782 h 826782"/>
                <a:gd name="connsiteX4" fmla="*/ 0 w 826782"/>
                <a:gd name="connsiteY4" fmla="*/ 0 h 826782"/>
                <a:gd name="connsiteX0" fmla="*/ 0 w 826782"/>
                <a:gd name="connsiteY0" fmla="*/ 0 h 826782"/>
                <a:gd name="connsiteX1" fmla="*/ 826782 w 826782"/>
                <a:gd name="connsiteY1" fmla="*/ 0 h 826782"/>
                <a:gd name="connsiteX2" fmla="*/ 826782 w 826782"/>
                <a:gd name="connsiteY2" fmla="*/ 826782 h 826782"/>
                <a:gd name="connsiteX3" fmla="*/ 0 w 826782"/>
                <a:gd name="connsiteY3" fmla="*/ 0 h 826782"/>
              </a:gdLst>
              <a:ahLst/>
              <a:cxnLst>
                <a:cxn ang="0">
                  <a:pos x="connsiteX0" y="connsiteY0"/>
                </a:cxn>
                <a:cxn ang="0">
                  <a:pos x="connsiteX1" y="connsiteY1"/>
                </a:cxn>
                <a:cxn ang="0">
                  <a:pos x="connsiteX2" y="connsiteY2"/>
                </a:cxn>
                <a:cxn ang="0">
                  <a:pos x="connsiteX3" y="connsiteY3"/>
                </a:cxn>
              </a:cxnLst>
              <a:rect l="l" t="t" r="r" b="b"/>
              <a:pathLst>
                <a:path w="826782" h="826782">
                  <a:moveTo>
                    <a:pt x="0" y="0"/>
                  </a:moveTo>
                  <a:lnTo>
                    <a:pt x="826782" y="0"/>
                  </a:lnTo>
                  <a:lnTo>
                    <a:pt x="826782" y="826782"/>
                  </a:lnTo>
                  <a:lnTo>
                    <a:pt x="0" y="0"/>
                  </a:lnTo>
                  <a:close/>
                </a:path>
              </a:pathLst>
            </a:cu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4" name="Rectangle 233"/>
          <p:cNvSpPr/>
          <p:nvPr/>
        </p:nvSpPr>
        <p:spPr>
          <a:xfrm>
            <a:off x="36229" y="2714760"/>
            <a:ext cx="2665649" cy="1544150"/>
          </a:xfrm>
          <a:prstGeom prst="rect">
            <a:avLst/>
          </a:prstGeom>
          <a:solidFill>
            <a:srgbClr val="68217A"/>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r"/>
            <a:endParaRPr lang="en-US" dirty="0"/>
          </a:p>
        </p:txBody>
      </p:sp>
      <p:sp>
        <p:nvSpPr>
          <p:cNvPr id="238" name="Rectangle 237"/>
          <p:cNvSpPr/>
          <p:nvPr/>
        </p:nvSpPr>
        <p:spPr>
          <a:xfrm>
            <a:off x="43106" y="3105150"/>
            <a:ext cx="2362345" cy="769441"/>
          </a:xfrm>
          <a:prstGeom prst="rect">
            <a:avLst/>
          </a:prstGeom>
        </p:spPr>
        <p:txBody>
          <a:bodyPr wrap="square">
            <a:spAutoFit/>
          </a:bodyPr>
          <a:lstStyle/>
          <a:p>
            <a:pPr marL="171450" indent="-171450">
              <a:buFont typeface="Arial" panose="020B0604020202020204" pitchFamily="34" charset="0"/>
              <a:buChar char="•"/>
            </a:pPr>
            <a:r>
              <a:rPr lang="en-US" sz="1100" dirty="0"/>
              <a:t>ASP.NET </a:t>
            </a:r>
          </a:p>
          <a:p>
            <a:pPr marL="344488" lvl="1" indent="-171450">
              <a:buFont typeface="Arial" panose="020B0604020202020204" pitchFamily="34" charset="0"/>
              <a:buChar char="•"/>
            </a:pPr>
            <a:r>
              <a:rPr lang="en-US" sz="1100" dirty="0"/>
              <a:t>In Container Development</a:t>
            </a:r>
          </a:p>
          <a:p>
            <a:pPr marL="344488" lvl="1" indent="-171450">
              <a:buFont typeface="Arial" panose="020B0604020202020204" pitchFamily="34" charset="0"/>
              <a:buChar char="•"/>
            </a:pPr>
            <a:r>
              <a:rPr lang="en-US" sz="1100" dirty="0"/>
              <a:t>Edit &amp; Refresh</a:t>
            </a:r>
          </a:p>
          <a:p>
            <a:pPr marL="344488" lvl="1" indent="-171450">
              <a:buFont typeface="Arial" panose="020B0604020202020204" pitchFamily="34" charset="0"/>
              <a:buChar char="•"/>
            </a:pPr>
            <a:r>
              <a:rPr lang="en-US" sz="1100" dirty="0"/>
              <a:t>Breakpoint Debugging</a:t>
            </a:r>
          </a:p>
        </p:txBody>
      </p:sp>
      <p:sp>
        <p:nvSpPr>
          <p:cNvPr id="237" name="Rectangle 236"/>
          <p:cNvSpPr/>
          <p:nvPr/>
        </p:nvSpPr>
        <p:spPr>
          <a:xfrm>
            <a:off x="714323" y="4201413"/>
            <a:ext cx="2562277" cy="946431"/>
          </a:xfrm>
          <a:prstGeom prst="rect">
            <a:avLst/>
          </a:prstGeom>
          <a:solidFill>
            <a:srgbClr val="137BC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r"/>
            <a:endParaRPr lang="en-US" dirty="0"/>
          </a:p>
        </p:txBody>
      </p:sp>
      <p:sp>
        <p:nvSpPr>
          <p:cNvPr id="205" name="Rectangle 204"/>
          <p:cNvSpPr/>
          <p:nvPr/>
        </p:nvSpPr>
        <p:spPr>
          <a:xfrm>
            <a:off x="4477226" y="95765"/>
            <a:ext cx="4666773" cy="2219295"/>
          </a:xfrm>
          <a:prstGeom prst="rect">
            <a:avLst/>
          </a:prstGeom>
          <a:solidFill>
            <a:srgbClr val="45ACE8"/>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r"/>
            <a:endParaRPr lang="en-US" dirty="0"/>
          </a:p>
        </p:txBody>
      </p:sp>
      <p:sp>
        <p:nvSpPr>
          <p:cNvPr id="216" name="Rectangle 215"/>
          <p:cNvSpPr/>
          <p:nvPr/>
        </p:nvSpPr>
        <p:spPr>
          <a:xfrm>
            <a:off x="6713191" y="1956444"/>
            <a:ext cx="2430808" cy="3187056"/>
          </a:xfrm>
          <a:prstGeom prst="rect">
            <a:avLst/>
          </a:prstGeom>
          <a:solidFill>
            <a:srgbClr val="45ACE8"/>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r"/>
            <a:endParaRPr lang="en-US" dirty="0"/>
          </a:p>
        </p:txBody>
      </p:sp>
      <p:grpSp>
        <p:nvGrpSpPr>
          <p:cNvPr id="9" name="Group 8"/>
          <p:cNvGrpSpPr/>
          <p:nvPr/>
        </p:nvGrpSpPr>
        <p:grpSpPr>
          <a:xfrm>
            <a:off x="4520759" y="2665208"/>
            <a:ext cx="1647463" cy="1011503"/>
            <a:chOff x="4520759" y="2665208"/>
            <a:chExt cx="1647463" cy="1011503"/>
          </a:xfrm>
        </p:grpSpPr>
        <p:sp>
          <p:nvSpPr>
            <p:cNvPr id="217" name="Rectangle 216"/>
            <p:cNvSpPr/>
            <p:nvPr/>
          </p:nvSpPr>
          <p:spPr>
            <a:xfrm>
              <a:off x="4520760" y="2768275"/>
              <a:ext cx="1647462" cy="90843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8" name="Flowchart: Alternate Process 217"/>
            <p:cNvSpPr/>
            <p:nvPr/>
          </p:nvSpPr>
          <p:spPr>
            <a:xfrm>
              <a:off x="4520759" y="2665208"/>
              <a:ext cx="1127567" cy="194862"/>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Integration</a:t>
              </a:r>
            </a:p>
          </p:txBody>
        </p:sp>
        <p:sp>
          <p:nvSpPr>
            <p:cNvPr id="219" name="Rectangle 218"/>
            <p:cNvSpPr/>
            <p:nvPr/>
          </p:nvSpPr>
          <p:spPr>
            <a:xfrm>
              <a:off x="5578749" y="2945312"/>
              <a:ext cx="529838" cy="642546"/>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p:cNvSpPr/>
            <p:nvPr/>
          </p:nvSpPr>
          <p:spPr>
            <a:xfrm>
              <a:off x="4561060" y="2945311"/>
              <a:ext cx="1001917" cy="642547"/>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5648326" y="2992068"/>
            <a:ext cx="413119" cy="413119"/>
            <a:chOff x="4609893" y="2672003"/>
            <a:chExt cx="472198" cy="472198"/>
          </a:xfrm>
        </p:grpSpPr>
        <p:sp>
          <p:nvSpPr>
            <p:cNvPr id="184" name="Rectangle 183"/>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185" name="Group 184"/>
          <p:cNvGrpSpPr/>
          <p:nvPr/>
        </p:nvGrpSpPr>
        <p:grpSpPr>
          <a:xfrm>
            <a:off x="5002610" y="818720"/>
            <a:ext cx="1701050" cy="943595"/>
            <a:chOff x="304800" y="329375"/>
            <a:chExt cx="1701050" cy="943595"/>
          </a:xfrm>
        </p:grpSpPr>
        <p:sp>
          <p:nvSpPr>
            <p:cNvPr id="186" name="Rectangle 185"/>
            <p:cNvSpPr/>
            <p:nvPr/>
          </p:nvSpPr>
          <p:spPr>
            <a:xfrm>
              <a:off x="304800" y="634605"/>
              <a:ext cx="1640063" cy="638365"/>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Flowchart: Alternate Process 186"/>
            <p:cNvSpPr/>
            <p:nvPr/>
          </p:nvSpPr>
          <p:spPr>
            <a:xfrm>
              <a:off x="304800" y="408051"/>
              <a:ext cx="1245789" cy="340854"/>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Azure Hosted </a:t>
              </a:r>
              <a:br>
                <a:rPr lang="en-US" sz="1100" b="1" dirty="0">
                  <a:solidFill>
                    <a:schemeClr val="bg1"/>
                  </a:solidFill>
                </a:rPr>
              </a:br>
              <a:r>
                <a:rPr lang="en-US" sz="1100" b="1" dirty="0">
                  <a:solidFill>
                    <a:schemeClr val="bg1"/>
                  </a:solidFill>
                </a:rPr>
                <a:t>Private Registry</a:t>
              </a:r>
            </a:p>
          </p:txBody>
        </p:sp>
        <p:pic>
          <p:nvPicPr>
            <p:cNvPr id="188"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1607"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192" name="Group 191"/>
          <p:cNvGrpSpPr/>
          <p:nvPr/>
        </p:nvGrpSpPr>
        <p:grpSpPr>
          <a:xfrm>
            <a:off x="7370724" y="3127611"/>
            <a:ext cx="1647463" cy="1501545"/>
            <a:chOff x="4156030" y="3457323"/>
            <a:chExt cx="1446249" cy="1096344"/>
          </a:xfrm>
        </p:grpSpPr>
        <p:sp>
          <p:nvSpPr>
            <p:cNvPr id="193" name="Rectangle 192"/>
            <p:cNvSpPr/>
            <p:nvPr/>
          </p:nvSpPr>
          <p:spPr>
            <a:xfrm>
              <a:off x="4156031" y="3562350"/>
              <a:ext cx="1446248" cy="991317"/>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Flowchart: Alternate Process 193"/>
            <p:cNvSpPr/>
            <p:nvPr/>
          </p:nvSpPr>
          <p:spPr>
            <a:xfrm>
              <a:off x="4156030" y="3457323"/>
              <a:ext cx="1230039" cy="155096"/>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Production</a:t>
              </a:r>
            </a:p>
          </p:txBody>
        </p:sp>
      </p:grpSp>
      <p:sp>
        <p:nvSpPr>
          <p:cNvPr id="214" name="Rectangle 213"/>
          <p:cNvSpPr/>
          <p:nvPr/>
        </p:nvSpPr>
        <p:spPr>
          <a:xfrm>
            <a:off x="8428714" y="3448489"/>
            <a:ext cx="529838" cy="109933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p:cNvSpPr/>
          <p:nvPr/>
        </p:nvSpPr>
        <p:spPr>
          <a:xfrm>
            <a:off x="7411025" y="3448489"/>
            <a:ext cx="1001917" cy="1099334"/>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9" name="Group 188"/>
          <p:cNvGrpSpPr/>
          <p:nvPr/>
        </p:nvGrpSpPr>
        <p:grpSpPr>
          <a:xfrm>
            <a:off x="7371973" y="1899236"/>
            <a:ext cx="1646214" cy="1189989"/>
            <a:chOff x="4156030" y="3507406"/>
            <a:chExt cx="1446249" cy="892047"/>
          </a:xfrm>
        </p:grpSpPr>
        <p:sp>
          <p:nvSpPr>
            <p:cNvPr id="190" name="Rectangle 189"/>
            <p:cNvSpPr/>
            <p:nvPr/>
          </p:nvSpPr>
          <p:spPr>
            <a:xfrm>
              <a:off x="4156031" y="3612186"/>
              <a:ext cx="1446248" cy="787267"/>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Flowchart: Alternate Process 190"/>
            <p:cNvSpPr/>
            <p:nvPr/>
          </p:nvSpPr>
          <p:spPr>
            <a:xfrm>
              <a:off x="4156030" y="3507406"/>
              <a:ext cx="1230039" cy="175293"/>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Staging</a:t>
              </a:r>
            </a:p>
          </p:txBody>
        </p:sp>
      </p:grpSp>
      <p:sp>
        <p:nvSpPr>
          <p:cNvPr id="209" name="Rectangle 208"/>
          <p:cNvSpPr/>
          <p:nvPr/>
        </p:nvSpPr>
        <p:spPr>
          <a:xfrm>
            <a:off x="8430190" y="2172431"/>
            <a:ext cx="529838" cy="864432"/>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p:cNvSpPr/>
          <p:nvPr/>
        </p:nvSpPr>
        <p:spPr>
          <a:xfrm>
            <a:off x="7412501" y="2172430"/>
            <a:ext cx="1001917" cy="86443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1" name="Group 180"/>
          <p:cNvGrpSpPr/>
          <p:nvPr/>
        </p:nvGrpSpPr>
        <p:grpSpPr>
          <a:xfrm>
            <a:off x="7368180" y="666749"/>
            <a:ext cx="1650009" cy="1133953"/>
            <a:chOff x="4156030" y="3457580"/>
            <a:chExt cx="1446249" cy="850991"/>
          </a:xfrm>
        </p:grpSpPr>
        <p:sp>
          <p:nvSpPr>
            <p:cNvPr id="182" name="Rectangle 181"/>
            <p:cNvSpPr/>
            <p:nvPr/>
          </p:nvSpPr>
          <p:spPr>
            <a:xfrm>
              <a:off x="4156031" y="3562350"/>
              <a:ext cx="1446248" cy="746221"/>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3" name="Flowchart: Alternate Process 182"/>
            <p:cNvSpPr/>
            <p:nvPr/>
          </p:nvSpPr>
          <p:spPr>
            <a:xfrm>
              <a:off x="4156030" y="3457580"/>
              <a:ext cx="502609" cy="145342"/>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Test</a:t>
              </a:r>
            </a:p>
          </p:txBody>
        </p:sp>
      </p:grpSp>
      <p:sp>
        <p:nvSpPr>
          <p:cNvPr id="201" name="Rectangle 200"/>
          <p:cNvSpPr/>
          <p:nvPr/>
        </p:nvSpPr>
        <p:spPr>
          <a:xfrm>
            <a:off x="8428714" y="897883"/>
            <a:ext cx="529838" cy="864432"/>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p:cNvSpPr/>
          <p:nvPr/>
        </p:nvSpPr>
        <p:spPr>
          <a:xfrm>
            <a:off x="7411025" y="897882"/>
            <a:ext cx="1001917" cy="86443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827" y="4282024"/>
            <a:ext cx="239597" cy="239597"/>
          </a:xfrm>
          <a:prstGeom prst="rect">
            <a:avLst/>
          </a:prstGeom>
        </p:spPr>
      </p:pic>
      <p:sp>
        <p:nvSpPr>
          <p:cNvPr id="7" name="TextBox 6"/>
          <p:cNvSpPr txBox="1"/>
          <p:nvPr/>
        </p:nvSpPr>
        <p:spPr>
          <a:xfrm>
            <a:off x="1105427" y="4279061"/>
            <a:ext cx="1245854" cy="261610"/>
          </a:xfrm>
          <a:prstGeom prst="rect">
            <a:avLst/>
          </a:prstGeom>
          <a:noFill/>
        </p:spPr>
        <p:txBody>
          <a:bodyPr wrap="none" rtlCol="0">
            <a:spAutoFit/>
          </a:bodyPr>
          <a:lstStyle/>
          <a:p>
            <a:pPr algn="ctr"/>
            <a:r>
              <a:rPr lang="en-US" sz="1100" dirty="0"/>
              <a:t>Visual Studio Code</a:t>
            </a:r>
          </a:p>
        </p:txBody>
      </p:sp>
      <p:grpSp>
        <p:nvGrpSpPr>
          <p:cNvPr id="19" name="Group 18"/>
          <p:cNvGrpSpPr/>
          <p:nvPr/>
        </p:nvGrpSpPr>
        <p:grpSpPr>
          <a:xfrm>
            <a:off x="4599550" y="3209141"/>
            <a:ext cx="450936" cy="252787"/>
            <a:chOff x="3523102" y="1791568"/>
            <a:chExt cx="6746733" cy="3782104"/>
          </a:xfrm>
          <a:solidFill>
            <a:srgbClr val="00B050"/>
          </a:solidFill>
        </p:grpSpPr>
        <p:sp>
          <p:nvSpPr>
            <p:cNvPr id="20" name="Rectangle 19"/>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1" name="Freeform 2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2" name="Freeform 2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23" name="Group 22"/>
          <p:cNvGrpSpPr/>
          <p:nvPr/>
        </p:nvGrpSpPr>
        <p:grpSpPr>
          <a:xfrm>
            <a:off x="4599049" y="2973877"/>
            <a:ext cx="450936" cy="252787"/>
            <a:chOff x="3523102" y="1791568"/>
            <a:chExt cx="6746733" cy="3782104"/>
          </a:xfrm>
          <a:solidFill>
            <a:srgbClr val="002060"/>
          </a:solidFill>
        </p:grpSpPr>
        <p:sp>
          <p:nvSpPr>
            <p:cNvPr id="24" name="Rectangle 2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5" name="Freeform 2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6" name="Freeform 2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27" name="Group 26"/>
          <p:cNvGrpSpPr/>
          <p:nvPr/>
        </p:nvGrpSpPr>
        <p:grpSpPr>
          <a:xfrm>
            <a:off x="5048560" y="2973435"/>
            <a:ext cx="450936" cy="252787"/>
            <a:chOff x="3523102" y="1791568"/>
            <a:chExt cx="6746733" cy="3782104"/>
          </a:xfrm>
          <a:solidFill>
            <a:srgbClr val="C00000"/>
          </a:solidFill>
        </p:grpSpPr>
        <p:sp>
          <p:nvSpPr>
            <p:cNvPr id="28" name="Rectangle 27"/>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9" name="Freeform 2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30" name="Freeform 2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sp>
        <p:nvSpPr>
          <p:cNvPr id="31" name="TextBox 30"/>
          <p:cNvSpPr txBox="1"/>
          <p:nvPr/>
        </p:nvSpPr>
        <p:spPr>
          <a:xfrm>
            <a:off x="11721774" y="5717598"/>
            <a:ext cx="576814" cy="461669"/>
          </a:xfrm>
          <a:prstGeom prst="rect">
            <a:avLst/>
          </a:prstGeom>
          <a:noFill/>
        </p:spPr>
        <p:txBody>
          <a:bodyPr wrap="square" lIns="134464" tIns="107571" rIns="134464" bIns="107571" rtlCol="0">
            <a:spAutoFit/>
          </a:bodyPr>
          <a:lstStyle/>
          <a:p>
            <a:pPr>
              <a:lnSpc>
                <a:spcPct val="90000"/>
              </a:lnSpc>
              <a:spcAft>
                <a:spcPts val="441"/>
              </a:spcAft>
            </a:pPr>
            <a:r>
              <a:rPr lang="en-US" sz="1765" dirty="0">
                <a:gradFill>
                  <a:gsLst>
                    <a:gs pos="2917">
                      <a:schemeClr val="tx1"/>
                    </a:gs>
                    <a:gs pos="30000">
                      <a:schemeClr val="tx1"/>
                    </a:gs>
                  </a:gsLst>
                  <a:lin ang="5400000" scaled="0"/>
                </a:gradFill>
              </a:rPr>
              <a:t>	</a:t>
            </a:r>
          </a:p>
        </p:txBody>
      </p:sp>
      <p:grpSp>
        <p:nvGrpSpPr>
          <p:cNvPr id="36" name="Group 35"/>
          <p:cNvGrpSpPr/>
          <p:nvPr/>
        </p:nvGrpSpPr>
        <p:grpSpPr>
          <a:xfrm>
            <a:off x="5048560" y="3207043"/>
            <a:ext cx="450936" cy="252787"/>
            <a:chOff x="3523102" y="1791568"/>
            <a:chExt cx="6746733" cy="3782104"/>
          </a:xfrm>
          <a:solidFill>
            <a:srgbClr val="FFC000"/>
          </a:solidFill>
        </p:grpSpPr>
        <p:sp>
          <p:nvSpPr>
            <p:cNvPr id="37" name="Rectangle 3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38" name="Freeform 3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39" name="Freeform 3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54" name="Group 153"/>
          <p:cNvGrpSpPr/>
          <p:nvPr/>
        </p:nvGrpSpPr>
        <p:grpSpPr>
          <a:xfrm>
            <a:off x="1947183" y="3380157"/>
            <a:ext cx="746486" cy="690615"/>
            <a:chOff x="936574" y="2585780"/>
            <a:chExt cx="1585987" cy="1467284"/>
          </a:xfrm>
        </p:grpSpPr>
        <p:sp>
          <p:nvSpPr>
            <p:cNvPr id="155" name="Freeform 154"/>
            <p:cNvSpPr/>
            <p:nvPr/>
          </p:nvSpPr>
          <p:spPr>
            <a:xfrm>
              <a:off x="1808109" y="2921370"/>
              <a:ext cx="714452" cy="308483"/>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57768" rIns="0" bIns="-253156" numCol="1" spcCol="1270" anchor="t" anchorCtr="0">
              <a:noAutofit/>
            </a:bodyPr>
            <a:lstStyle/>
            <a:p>
              <a:pPr lvl="0" algn="l" defTabSz="488950">
                <a:lnSpc>
                  <a:spcPct val="90000"/>
                </a:lnSpc>
                <a:spcBef>
                  <a:spcPct val="0"/>
                </a:spcBef>
                <a:spcAft>
                  <a:spcPct val="35000"/>
                </a:spcAft>
              </a:pPr>
              <a:r>
                <a:rPr lang="en-US" sz="600" kern="1200" dirty="0">
                  <a:solidFill>
                    <a:schemeClr val="tx1"/>
                  </a:solidFill>
                </a:rPr>
                <a:t>Write/Edit</a:t>
              </a:r>
            </a:p>
          </p:txBody>
        </p:sp>
        <p:sp>
          <p:nvSpPr>
            <p:cNvPr id="156" name="Circular Arrow 155"/>
            <p:cNvSpPr/>
            <p:nvPr/>
          </p:nvSpPr>
          <p:spPr>
            <a:xfrm>
              <a:off x="936574" y="2585780"/>
              <a:ext cx="1467284" cy="1467284"/>
            </a:xfrm>
            <a:prstGeom prst="circularArrow">
              <a:avLst>
                <a:gd name="adj1" fmla="val 8243"/>
                <a:gd name="adj2" fmla="val 575638"/>
                <a:gd name="adj3" fmla="val 2966046"/>
                <a:gd name="adj4" fmla="val 50255"/>
                <a:gd name="adj5" fmla="val 961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7" name="Freeform 156"/>
            <p:cNvSpPr/>
            <p:nvPr/>
          </p:nvSpPr>
          <p:spPr>
            <a:xfrm>
              <a:off x="1537859" y="3746620"/>
              <a:ext cx="338897" cy="290986"/>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l" defTabSz="488950">
                <a:lnSpc>
                  <a:spcPct val="90000"/>
                </a:lnSpc>
                <a:spcBef>
                  <a:spcPct val="0"/>
                </a:spcBef>
                <a:spcAft>
                  <a:spcPct val="35000"/>
                </a:spcAft>
              </a:pPr>
              <a:r>
                <a:rPr lang="en-US" sz="600" kern="1200" dirty="0">
                  <a:solidFill>
                    <a:schemeClr val="tx1"/>
                  </a:solidFill>
                </a:rPr>
                <a:t>Run</a:t>
              </a:r>
            </a:p>
          </p:txBody>
        </p:sp>
        <p:sp>
          <p:nvSpPr>
            <p:cNvPr id="158" name="Circular Arrow 157"/>
            <p:cNvSpPr/>
            <p:nvPr/>
          </p:nvSpPr>
          <p:spPr>
            <a:xfrm>
              <a:off x="936574" y="2585780"/>
              <a:ext cx="1467284" cy="1467284"/>
            </a:xfrm>
            <a:prstGeom prst="circularArrow">
              <a:avLst>
                <a:gd name="adj1" fmla="val 8243"/>
                <a:gd name="adj2" fmla="val 575638"/>
                <a:gd name="adj3" fmla="val 10174107"/>
                <a:gd name="adj4" fmla="val 7258316"/>
                <a:gd name="adj5" fmla="val 961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9" name="Freeform 158"/>
            <p:cNvSpPr/>
            <p:nvPr/>
          </p:nvSpPr>
          <p:spPr>
            <a:xfrm>
              <a:off x="1059529" y="2990250"/>
              <a:ext cx="526408" cy="217549"/>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l" defTabSz="488950">
                <a:lnSpc>
                  <a:spcPct val="90000"/>
                </a:lnSpc>
                <a:spcBef>
                  <a:spcPct val="0"/>
                </a:spcBef>
                <a:spcAft>
                  <a:spcPct val="35000"/>
                </a:spcAft>
              </a:pPr>
              <a:r>
                <a:rPr lang="en-US" sz="600" kern="1200" dirty="0">
                  <a:solidFill>
                    <a:schemeClr val="tx1"/>
                  </a:solidFill>
                </a:rPr>
                <a:t>Debug</a:t>
              </a:r>
            </a:p>
          </p:txBody>
        </p:sp>
        <p:sp>
          <p:nvSpPr>
            <p:cNvPr id="160" name="Circular Arrow 159"/>
            <p:cNvSpPr/>
            <p:nvPr/>
          </p:nvSpPr>
          <p:spPr>
            <a:xfrm>
              <a:off x="936574" y="2585780"/>
              <a:ext cx="1467284" cy="1467284"/>
            </a:xfrm>
            <a:prstGeom prst="circularArrow">
              <a:avLst>
                <a:gd name="adj1" fmla="val 8243"/>
                <a:gd name="adj2" fmla="val 575638"/>
                <a:gd name="adj3" fmla="val 16858767"/>
                <a:gd name="adj4" fmla="val 14965595"/>
                <a:gd name="adj5" fmla="val 961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52" name="Group 51"/>
          <p:cNvGrpSpPr/>
          <p:nvPr/>
        </p:nvGrpSpPr>
        <p:grpSpPr>
          <a:xfrm>
            <a:off x="7460240" y="969208"/>
            <a:ext cx="440339" cy="246846"/>
            <a:chOff x="3523102" y="1791568"/>
            <a:chExt cx="6746733" cy="3782104"/>
          </a:xfrm>
          <a:solidFill>
            <a:srgbClr val="00B050"/>
          </a:solidFill>
        </p:grpSpPr>
        <p:sp>
          <p:nvSpPr>
            <p:cNvPr id="53" name="Rectangle 5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54" name="Freeform 5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55" name="Freeform 5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56" name="Group 55"/>
          <p:cNvGrpSpPr/>
          <p:nvPr/>
        </p:nvGrpSpPr>
        <p:grpSpPr>
          <a:xfrm>
            <a:off x="7909465" y="1217172"/>
            <a:ext cx="440339" cy="246846"/>
            <a:chOff x="3523102" y="1791568"/>
            <a:chExt cx="6746733" cy="3782104"/>
          </a:xfrm>
          <a:solidFill>
            <a:srgbClr val="002060"/>
          </a:solidFill>
        </p:grpSpPr>
        <p:sp>
          <p:nvSpPr>
            <p:cNvPr id="57" name="Rectangle 5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58" name="Freeform 5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59" name="Freeform 5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60" name="Group 59"/>
          <p:cNvGrpSpPr/>
          <p:nvPr/>
        </p:nvGrpSpPr>
        <p:grpSpPr>
          <a:xfrm>
            <a:off x="7460240" y="1461820"/>
            <a:ext cx="440339" cy="246846"/>
            <a:chOff x="3523102" y="1791568"/>
            <a:chExt cx="6746733" cy="3782104"/>
          </a:xfrm>
          <a:solidFill>
            <a:srgbClr val="C00000"/>
          </a:solidFill>
        </p:grpSpPr>
        <p:sp>
          <p:nvSpPr>
            <p:cNvPr id="61" name="Rectangle 6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62" name="Freeform 6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63" name="Freeform 6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64" name="Group 63"/>
          <p:cNvGrpSpPr/>
          <p:nvPr/>
        </p:nvGrpSpPr>
        <p:grpSpPr>
          <a:xfrm>
            <a:off x="7909652" y="1464018"/>
            <a:ext cx="440339" cy="246846"/>
            <a:chOff x="3523102" y="1791568"/>
            <a:chExt cx="6746733" cy="3782104"/>
          </a:xfrm>
          <a:solidFill>
            <a:srgbClr val="FFC000"/>
          </a:solidFill>
        </p:grpSpPr>
        <p:sp>
          <p:nvSpPr>
            <p:cNvPr id="65" name="Rectangle 6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66" name="Freeform 6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67" name="Freeform 6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68" name="Group 67"/>
          <p:cNvGrpSpPr/>
          <p:nvPr/>
        </p:nvGrpSpPr>
        <p:grpSpPr>
          <a:xfrm>
            <a:off x="7908024" y="966835"/>
            <a:ext cx="440339" cy="246846"/>
            <a:chOff x="3523102" y="1791568"/>
            <a:chExt cx="6746733" cy="3782104"/>
          </a:xfrm>
          <a:solidFill>
            <a:srgbClr val="00B050"/>
          </a:solidFill>
        </p:grpSpPr>
        <p:sp>
          <p:nvSpPr>
            <p:cNvPr id="69" name="Rectangle 6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0" name="Freeform 6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1" name="Freeform 7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72" name="Group 71"/>
          <p:cNvGrpSpPr/>
          <p:nvPr/>
        </p:nvGrpSpPr>
        <p:grpSpPr>
          <a:xfrm>
            <a:off x="7460240" y="1217172"/>
            <a:ext cx="440339" cy="246846"/>
            <a:chOff x="3523102" y="1791568"/>
            <a:chExt cx="6746733" cy="3782104"/>
          </a:xfrm>
          <a:solidFill>
            <a:srgbClr val="002060"/>
          </a:solidFill>
        </p:grpSpPr>
        <p:sp>
          <p:nvSpPr>
            <p:cNvPr id="73" name="Rectangle 7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4"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5"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76" name="Group 75"/>
          <p:cNvGrpSpPr/>
          <p:nvPr/>
        </p:nvGrpSpPr>
        <p:grpSpPr>
          <a:xfrm>
            <a:off x="7450123" y="2201036"/>
            <a:ext cx="440339" cy="246846"/>
            <a:chOff x="3523102" y="1791568"/>
            <a:chExt cx="6746733" cy="3782104"/>
          </a:xfrm>
          <a:solidFill>
            <a:srgbClr val="00B050"/>
          </a:solidFill>
        </p:grpSpPr>
        <p:sp>
          <p:nvSpPr>
            <p:cNvPr id="77" name="Rectangle 7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8" name="Freeform 7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9" name="Freeform 7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80" name="Group 79"/>
          <p:cNvGrpSpPr/>
          <p:nvPr/>
        </p:nvGrpSpPr>
        <p:grpSpPr>
          <a:xfrm>
            <a:off x="7899348" y="2449000"/>
            <a:ext cx="440339" cy="246846"/>
            <a:chOff x="3523102" y="1791568"/>
            <a:chExt cx="6746733" cy="3782104"/>
          </a:xfrm>
          <a:solidFill>
            <a:srgbClr val="002060"/>
          </a:solidFill>
        </p:grpSpPr>
        <p:sp>
          <p:nvSpPr>
            <p:cNvPr id="81" name="Rectangle 8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82" name="Freeform 8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83" name="Freeform 8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84" name="Group 83"/>
          <p:cNvGrpSpPr/>
          <p:nvPr/>
        </p:nvGrpSpPr>
        <p:grpSpPr>
          <a:xfrm>
            <a:off x="7450123" y="2693648"/>
            <a:ext cx="440339" cy="246846"/>
            <a:chOff x="3523102" y="1791568"/>
            <a:chExt cx="6746733" cy="3782104"/>
          </a:xfrm>
          <a:solidFill>
            <a:srgbClr val="C00000"/>
          </a:solidFill>
        </p:grpSpPr>
        <p:sp>
          <p:nvSpPr>
            <p:cNvPr id="85" name="Rectangle 8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86" name="Freeform 8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87" name="Freeform 8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88" name="Group 87"/>
          <p:cNvGrpSpPr/>
          <p:nvPr/>
        </p:nvGrpSpPr>
        <p:grpSpPr>
          <a:xfrm>
            <a:off x="7899534" y="2695846"/>
            <a:ext cx="440339" cy="246846"/>
            <a:chOff x="3523102" y="1791568"/>
            <a:chExt cx="6746733" cy="3782104"/>
          </a:xfrm>
          <a:solidFill>
            <a:srgbClr val="FFC000"/>
          </a:solidFill>
        </p:grpSpPr>
        <p:sp>
          <p:nvSpPr>
            <p:cNvPr id="89" name="Rectangle 8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0" name="Freeform 8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1" name="Freeform 9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92" name="Group 91"/>
          <p:cNvGrpSpPr/>
          <p:nvPr/>
        </p:nvGrpSpPr>
        <p:grpSpPr>
          <a:xfrm>
            <a:off x="7897907" y="2198663"/>
            <a:ext cx="440339" cy="246846"/>
            <a:chOff x="3523102" y="1791568"/>
            <a:chExt cx="6746733" cy="3782104"/>
          </a:xfrm>
          <a:solidFill>
            <a:srgbClr val="00B050"/>
          </a:solidFill>
        </p:grpSpPr>
        <p:sp>
          <p:nvSpPr>
            <p:cNvPr id="93" name="Rectangle 9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4" name="Freeform 9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5" name="Freeform 9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96" name="Group 95"/>
          <p:cNvGrpSpPr/>
          <p:nvPr/>
        </p:nvGrpSpPr>
        <p:grpSpPr>
          <a:xfrm>
            <a:off x="7450123" y="2449000"/>
            <a:ext cx="440339" cy="246846"/>
            <a:chOff x="3523102" y="1791568"/>
            <a:chExt cx="6746733" cy="3782104"/>
          </a:xfrm>
          <a:solidFill>
            <a:srgbClr val="002060"/>
          </a:solidFill>
        </p:grpSpPr>
        <p:sp>
          <p:nvSpPr>
            <p:cNvPr id="97" name="Rectangle 9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8" name="Freeform 9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9" name="Freeform 9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00" name="Group 99"/>
          <p:cNvGrpSpPr/>
          <p:nvPr/>
        </p:nvGrpSpPr>
        <p:grpSpPr>
          <a:xfrm>
            <a:off x="7475516" y="3492103"/>
            <a:ext cx="440339" cy="246846"/>
            <a:chOff x="3523102" y="1791568"/>
            <a:chExt cx="6746733" cy="3782104"/>
          </a:xfrm>
          <a:solidFill>
            <a:srgbClr val="00B050"/>
          </a:solidFill>
        </p:grpSpPr>
        <p:sp>
          <p:nvSpPr>
            <p:cNvPr id="101" name="Rectangle 10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02" name="Freeform 10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03" name="Freeform 10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04" name="Group 103"/>
          <p:cNvGrpSpPr/>
          <p:nvPr/>
        </p:nvGrpSpPr>
        <p:grpSpPr>
          <a:xfrm>
            <a:off x="7926326" y="3987284"/>
            <a:ext cx="440339" cy="246846"/>
            <a:chOff x="3523102" y="1791568"/>
            <a:chExt cx="6746733" cy="3782104"/>
          </a:xfrm>
          <a:solidFill>
            <a:srgbClr val="002060"/>
          </a:solidFill>
        </p:grpSpPr>
        <p:sp>
          <p:nvSpPr>
            <p:cNvPr id="105" name="Rectangle 10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06" name="Freeform 10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07" name="Freeform 10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08" name="Group 107"/>
          <p:cNvGrpSpPr/>
          <p:nvPr/>
        </p:nvGrpSpPr>
        <p:grpSpPr>
          <a:xfrm>
            <a:off x="7475516" y="4235619"/>
            <a:ext cx="440339" cy="246846"/>
            <a:chOff x="3523102" y="1791568"/>
            <a:chExt cx="6746733" cy="3782104"/>
          </a:xfrm>
          <a:solidFill>
            <a:srgbClr val="C00000"/>
          </a:solidFill>
        </p:grpSpPr>
        <p:sp>
          <p:nvSpPr>
            <p:cNvPr id="109" name="Rectangle 10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0" name="Freeform 10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1" name="Freeform 11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12" name="Group 111"/>
          <p:cNvGrpSpPr/>
          <p:nvPr/>
        </p:nvGrpSpPr>
        <p:grpSpPr>
          <a:xfrm>
            <a:off x="7924926" y="4237817"/>
            <a:ext cx="440339" cy="246846"/>
            <a:chOff x="3523102" y="1791568"/>
            <a:chExt cx="6746733" cy="3782104"/>
          </a:xfrm>
          <a:solidFill>
            <a:srgbClr val="FFC000"/>
          </a:solidFill>
        </p:grpSpPr>
        <p:sp>
          <p:nvSpPr>
            <p:cNvPr id="113" name="Rectangle 11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4" name="Freeform 11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5" name="Freeform 11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16" name="Group 115"/>
          <p:cNvGrpSpPr/>
          <p:nvPr/>
        </p:nvGrpSpPr>
        <p:grpSpPr>
          <a:xfrm>
            <a:off x="7923299" y="3489731"/>
            <a:ext cx="440339" cy="246846"/>
            <a:chOff x="3523102" y="1791568"/>
            <a:chExt cx="6746733" cy="3782104"/>
          </a:xfrm>
          <a:solidFill>
            <a:srgbClr val="00B050"/>
          </a:solidFill>
        </p:grpSpPr>
        <p:sp>
          <p:nvSpPr>
            <p:cNvPr id="117" name="Rectangle 11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8" name="Freeform 11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9" name="Freeform 11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20" name="Group 119"/>
          <p:cNvGrpSpPr/>
          <p:nvPr/>
        </p:nvGrpSpPr>
        <p:grpSpPr>
          <a:xfrm>
            <a:off x="7477101" y="3987284"/>
            <a:ext cx="440339" cy="246846"/>
            <a:chOff x="3523102" y="1791568"/>
            <a:chExt cx="6746733" cy="3782104"/>
          </a:xfrm>
          <a:solidFill>
            <a:srgbClr val="002060"/>
          </a:solidFill>
        </p:grpSpPr>
        <p:sp>
          <p:nvSpPr>
            <p:cNvPr id="121" name="Rectangle 12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22" name="Freeform 12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23" name="Freeform 12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29" name="Group 128"/>
          <p:cNvGrpSpPr/>
          <p:nvPr/>
        </p:nvGrpSpPr>
        <p:grpSpPr>
          <a:xfrm>
            <a:off x="7926326" y="3738950"/>
            <a:ext cx="440339" cy="246846"/>
            <a:chOff x="3523102" y="1791568"/>
            <a:chExt cx="6746733" cy="3782104"/>
          </a:xfrm>
          <a:solidFill>
            <a:srgbClr val="002060"/>
          </a:solidFill>
        </p:grpSpPr>
        <p:sp>
          <p:nvSpPr>
            <p:cNvPr id="130" name="Rectangle 129"/>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31" name="Freeform 13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32" name="Freeform 13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33" name="Group 132"/>
          <p:cNvGrpSpPr/>
          <p:nvPr/>
        </p:nvGrpSpPr>
        <p:grpSpPr>
          <a:xfrm>
            <a:off x="7475183" y="3740070"/>
            <a:ext cx="440339" cy="246846"/>
            <a:chOff x="3523102" y="1791568"/>
            <a:chExt cx="6746733" cy="3782104"/>
          </a:xfrm>
          <a:solidFill>
            <a:srgbClr val="00B050"/>
          </a:solidFill>
        </p:grpSpPr>
        <p:sp>
          <p:nvSpPr>
            <p:cNvPr id="134" name="Rectangle 13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35" name="Freeform 13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36" name="Freeform 13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211" name="Group 210"/>
          <p:cNvGrpSpPr/>
          <p:nvPr/>
        </p:nvGrpSpPr>
        <p:grpSpPr>
          <a:xfrm>
            <a:off x="5564938" y="1279931"/>
            <a:ext cx="408375" cy="408375"/>
            <a:chOff x="4609893" y="2672003"/>
            <a:chExt cx="472198" cy="472198"/>
          </a:xfrm>
        </p:grpSpPr>
        <p:sp>
          <p:nvSpPr>
            <p:cNvPr id="212" name="Rectangle 211"/>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3" name="Picture 2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pic>
        <p:nvPicPr>
          <p:cNvPr id="1028" name="Picture 4" descr="https://zapier.cachefly.net/storage/services/59152a3a91bfe0ddd2fc9b978448593a.128x128.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704" t="22115" r="21627" b="23287"/>
          <a:stretch/>
        </p:blipFill>
        <p:spPr bwMode="auto">
          <a:xfrm>
            <a:off x="797499" y="999681"/>
            <a:ext cx="299782" cy="278988"/>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1026317" y="957024"/>
            <a:ext cx="3179640" cy="369332"/>
          </a:xfrm>
          <a:prstGeom prst="rect">
            <a:avLst/>
          </a:prstGeom>
        </p:spPr>
        <p:txBody>
          <a:bodyPr wrap="square">
            <a:spAutoFit/>
          </a:bodyPr>
          <a:lstStyle/>
          <a:p>
            <a:r>
              <a:rPr lang="en-US" dirty="0"/>
              <a:t>Visual Studio Team Services</a:t>
            </a:r>
          </a:p>
        </p:txBody>
      </p:sp>
      <p:sp>
        <p:nvSpPr>
          <p:cNvPr id="200" name="Rectangle 199"/>
          <p:cNvSpPr/>
          <p:nvPr/>
        </p:nvSpPr>
        <p:spPr>
          <a:xfrm>
            <a:off x="914255" y="1268909"/>
            <a:ext cx="2362345" cy="769441"/>
          </a:xfrm>
          <a:prstGeom prst="rect">
            <a:avLst/>
          </a:prstGeom>
        </p:spPr>
        <p:txBody>
          <a:bodyPr wrap="square">
            <a:spAutoFit/>
          </a:bodyPr>
          <a:lstStyle/>
          <a:p>
            <a:pPr marL="171450" indent="-171450">
              <a:buFont typeface="Arial" panose="020B0604020202020204" pitchFamily="34" charset="0"/>
              <a:buChar char="•"/>
            </a:pPr>
            <a:r>
              <a:rPr lang="en-US" sz="1100" dirty="0"/>
              <a:t>Source Code Control</a:t>
            </a:r>
          </a:p>
          <a:p>
            <a:pPr marL="171450" indent="-171450">
              <a:buFont typeface="Arial" panose="020B0604020202020204" pitchFamily="34" charset="0"/>
              <a:buChar char="•"/>
            </a:pPr>
            <a:r>
              <a:rPr lang="en-US" sz="1100" dirty="0"/>
              <a:t>Build </a:t>
            </a:r>
          </a:p>
          <a:p>
            <a:pPr marL="171450" indent="-171450">
              <a:buFont typeface="Arial" panose="020B0604020202020204" pitchFamily="34" charset="0"/>
              <a:buChar char="•"/>
            </a:pPr>
            <a:r>
              <a:rPr lang="en-US" sz="1100" dirty="0"/>
              <a:t>Continuous Integration</a:t>
            </a:r>
          </a:p>
          <a:p>
            <a:pPr marL="171450" indent="-171450">
              <a:buFont typeface="Arial" panose="020B0604020202020204" pitchFamily="34" charset="0"/>
              <a:buChar char="•"/>
            </a:pPr>
            <a:r>
              <a:rPr lang="en-US" sz="1100" dirty="0"/>
              <a:t>3</a:t>
            </a:r>
            <a:r>
              <a:rPr lang="en-US" sz="1100" baseline="30000" dirty="0"/>
              <a:t>rd</a:t>
            </a:r>
            <a:r>
              <a:rPr lang="en-US" sz="1100" dirty="0"/>
              <a:t> Party Integration:</a:t>
            </a:r>
          </a:p>
        </p:txBody>
      </p:sp>
      <p:pic>
        <p:nvPicPr>
          <p:cNvPr id="1032" name="Picture 8" descr="http://git-scm.com/images/logos/1color-orange-lightbg@2x.pn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66800" y="2064481"/>
            <a:ext cx="764470" cy="26002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wiki.jenkins-ci.org/download/attachments/2916393/logo-title.png?version=1&amp;modificationDate=130275394700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71797" y="2042843"/>
            <a:ext cx="943077" cy="30330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www.unixstickers.com/image/cache/data/stickers/docker/Docker-logo-and-type.sh-340x340.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37213" b="37899"/>
          <a:stretch/>
        </p:blipFill>
        <p:spPr bwMode="auto">
          <a:xfrm>
            <a:off x="2822319" y="2054040"/>
            <a:ext cx="1128663" cy="280906"/>
          </a:xfrm>
          <a:prstGeom prst="rect">
            <a:avLst/>
          </a:prstGeom>
          <a:noFill/>
          <a:extLst>
            <a:ext uri="{909E8E84-426E-40DD-AFC4-6F175D3DCCD1}">
              <a14:hiddenFill xmlns:a14="http://schemas.microsoft.com/office/drawing/2010/main">
                <a:solidFill>
                  <a:srgbClr val="FFFFFF"/>
                </a:solidFill>
              </a14:hiddenFill>
            </a:ext>
          </a:extLst>
        </p:spPr>
      </p:pic>
      <p:sp>
        <p:nvSpPr>
          <p:cNvPr id="203" name="Rectangle 202"/>
          <p:cNvSpPr/>
          <p:nvPr/>
        </p:nvSpPr>
        <p:spPr>
          <a:xfrm>
            <a:off x="4273550" y="2368550"/>
            <a:ext cx="2035133" cy="276999"/>
          </a:xfrm>
          <a:prstGeom prst="rect">
            <a:avLst/>
          </a:prstGeom>
        </p:spPr>
        <p:txBody>
          <a:bodyPr wrap="square">
            <a:spAutoFit/>
          </a:bodyPr>
          <a:lstStyle/>
          <a:p>
            <a:r>
              <a:rPr lang="en-US" sz="1200" dirty="0"/>
              <a:t>VSTS Build Agents w/ Docker</a:t>
            </a:r>
          </a:p>
        </p:txBody>
      </p:sp>
      <p:pic>
        <p:nvPicPr>
          <p:cNvPr id="1042" name="Picture 18" descr="http://www.jcallaghan.com/wp-content/uploads/windows-azure1.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6172" t="39453" r="26616" b="39166"/>
          <a:stretch/>
        </p:blipFill>
        <p:spPr bwMode="auto">
          <a:xfrm>
            <a:off x="4499346" y="101720"/>
            <a:ext cx="1728667" cy="282819"/>
          </a:xfrm>
          <a:prstGeom prst="rect">
            <a:avLst/>
          </a:prstGeom>
          <a:noFill/>
          <a:extLst>
            <a:ext uri="{909E8E84-426E-40DD-AFC4-6F175D3DCCD1}">
              <a14:hiddenFill xmlns:a14="http://schemas.microsoft.com/office/drawing/2010/main">
                <a:solidFill>
                  <a:srgbClr val="FFFFFF"/>
                </a:solidFill>
              </a14:hiddenFill>
            </a:ext>
          </a:extLst>
        </p:spPr>
      </p:pic>
      <p:sp>
        <p:nvSpPr>
          <p:cNvPr id="222" name="Rectangle 221"/>
          <p:cNvSpPr/>
          <p:nvPr/>
        </p:nvSpPr>
        <p:spPr>
          <a:xfrm>
            <a:off x="4505071" y="322278"/>
            <a:ext cx="2810129" cy="577081"/>
          </a:xfrm>
          <a:prstGeom prst="rect">
            <a:avLst/>
          </a:prstGeom>
        </p:spPr>
        <p:txBody>
          <a:bodyPr wrap="square">
            <a:spAutoFit/>
          </a:bodyPr>
          <a:lstStyle/>
          <a:p>
            <a:pPr marL="171450" indent="-171450">
              <a:buFont typeface="Arial" panose="020B0604020202020204" pitchFamily="34" charset="0"/>
              <a:buChar char="•"/>
            </a:pPr>
            <a:r>
              <a:rPr lang="en-US" sz="1050" dirty="0"/>
              <a:t>VM Scale Sets</a:t>
            </a:r>
          </a:p>
          <a:p>
            <a:pPr marL="171450" indent="-171450">
              <a:buFont typeface="Arial" panose="020B0604020202020204" pitchFamily="34" charset="0"/>
              <a:buChar char="•"/>
            </a:pPr>
            <a:r>
              <a:rPr lang="en-US" sz="1050" dirty="0"/>
              <a:t>Azure Container Service</a:t>
            </a:r>
          </a:p>
          <a:p>
            <a:pPr marL="171450" indent="-171450">
              <a:buFont typeface="Arial" panose="020B0604020202020204" pitchFamily="34" charset="0"/>
              <a:buChar char="•"/>
            </a:pPr>
            <a:r>
              <a:rPr lang="en-US" sz="1050" dirty="0"/>
              <a:t>Azure Hosted Docker Private  Registry</a:t>
            </a:r>
          </a:p>
        </p:txBody>
      </p:sp>
      <p:grpSp>
        <p:nvGrpSpPr>
          <p:cNvPr id="223" name="Group 222"/>
          <p:cNvGrpSpPr/>
          <p:nvPr/>
        </p:nvGrpSpPr>
        <p:grpSpPr>
          <a:xfrm>
            <a:off x="8508194" y="962454"/>
            <a:ext cx="413119" cy="413119"/>
            <a:chOff x="4609893" y="2672003"/>
            <a:chExt cx="472198" cy="472198"/>
          </a:xfrm>
        </p:grpSpPr>
        <p:sp>
          <p:nvSpPr>
            <p:cNvPr id="224" name="Rectangle 223"/>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5" name="Picture 2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sp>
        <p:nvSpPr>
          <p:cNvPr id="227" name="Rectangle 226"/>
          <p:cNvSpPr/>
          <p:nvPr/>
        </p:nvSpPr>
        <p:spPr>
          <a:xfrm rot="16200000">
            <a:off x="5245256" y="2549294"/>
            <a:ext cx="3717869" cy="441854"/>
          </a:xfrm>
          <a:prstGeom prst="rect">
            <a:avLst/>
          </a:prstGeom>
          <a:solidFill>
            <a:srgbClr val="00456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sz="800" dirty="0"/>
              <a:t>Orchestration &amp; Scheduling</a:t>
            </a:r>
          </a:p>
        </p:txBody>
      </p:sp>
      <p:sp>
        <p:nvSpPr>
          <p:cNvPr id="226" name="Rectangle 225"/>
          <p:cNvSpPr/>
          <p:nvPr/>
        </p:nvSpPr>
        <p:spPr>
          <a:xfrm>
            <a:off x="4637171" y="1837844"/>
            <a:ext cx="2676644" cy="441854"/>
          </a:xfrm>
          <a:prstGeom prst="rect">
            <a:avLst/>
          </a:prstGeom>
          <a:solidFill>
            <a:srgbClr val="00456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sz="1400" dirty="0"/>
              <a:t>Azure Container Service</a:t>
            </a:r>
          </a:p>
        </p:txBody>
      </p:sp>
      <p:pic>
        <p:nvPicPr>
          <p:cNvPr id="1044" name="Picture 20" descr="http://tctechcrunch2011.files.wordpress.com/2013/09/mesos_logo.png?w=300&amp;h=108"/>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82065" y="2088605"/>
            <a:ext cx="490859" cy="178345"/>
          </a:xfrm>
          <a:prstGeom prst="rect">
            <a:avLst/>
          </a:prstGeom>
          <a:noFill/>
          <a:extLst>
            <a:ext uri="{909E8E84-426E-40DD-AFC4-6F175D3DCCD1}">
              <a14:hiddenFill xmlns:a14="http://schemas.microsoft.com/office/drawing/2010/main">
                <a:solidFill>
                  <a:srgbClr val="FFFFFF"/>
                </a:solidFill>
              </a14:hiddenFill>
            </a:ext>
          </a:extLst>
        </p:spPr>
      </p:pic>
      <p:grpSp>
        <p:nvGrpSpPr>
          <p:cNvPr id="228" name="Group 227"/>
          <p:cNvGrpSpPr/>
          <p:nvPr/>
        </p:nvGrpSpPr>
        <p:grpSpPr>
          <a:xfrm>
            <a:off x="8508194" y="2173579"/>
            <a:ext cx="413119" cy="413119"/>
            <a:chOff x="4609893" y="2672003"/>
            <a:chExt cx="472198" cy="472198"/>
          </a:xfrm>
        </p:grpSpPr>
        <p:sp>
          <p:nvSpPr>
            <p:cNvPr id="229" name="Rectangle 228"/>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0" name="Picture 2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231" name="Group 230"/>
          <p:cNvGrpSpPr/>
          <p:nvPr/>
        </p:nvGrpSpPr>
        <p:grpSpPr>
          <a:xfrm>
            <a:off x="8508194" y="3493603"/>
            <a:ext cx="413119" cy="413119"/>
            <a:chOff x="4609893" y="2672003"/>
            <a:chExt cx="472198" cy="472198"/>
          </a:xfrm>
        </p:grpSpPr>
        <p:sp>
          <p:nvSpPr>
            <p:cNvPr id="232" name="Rectangle 231"/>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3" name="Picture 2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pic>
        <p:nvPicPr>
          <p:cNvPr id="235" name="Picture 4" descr="https://zapier.cachefly.net/storage/services/59152a3a91bfe0ddd2fc9b978448593a.128x128.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704" t="22115" r="21627" b="23287"/>
          <a:stretch/>
        </p:blipFill>
        <p:spPr bwMode="auto">
          <a:xfrm>
            <a:off x="89566" y="2782894"/>
            <a:ext cx="224765" cy="209174"/>
          </a:xfrm>
          <a:prstGeom prst="rect">
            <a:avLst/>
          </a:prstGeom>
          <a:noFill/>
          <a:extLst>
            <a:ext uri="{909E8E84-426E-40DD-AFC4-6F175D3DCCD1}">
              <a14:hiddenFill xmlns:a14="http://schemas.microsoft.com/office/drawing/2010/main">
                <a:solidFill>
                  <a:srgbClr val="FFFFFF"/>
                </a:solidFill>
              </a14:hiddenFill>
            </a:ext>
          </a:extLst>
        </p:spPr>
      </p:pic>
      <p:sp>
        <p:nvSpPr>
          <p:cNvPr id="236" name="Rectangle 235"/>
          <p:cNvSpPr/>
          <p:nvPr/>
        </p:nvSpPr>
        <p:spPr>
          <a:xfrm>
            <a:off x="228600" y="2751951"/>
            <a:ext cx="3179640" cy="276999"/>
          </a:xfrm>
          <a:prstGeom prst="rect">
            <a:avLst/>
          </a:prstGeom>
        </p:spPr>
        <p:txBody>
          <a:bodyPr wrap="square">
            <a:spAutoFit/>
          </a:bodyPr>
          <a:lstStyle/>
          <a:p>
            <a:r>
              <a:rPr lang="en-US" sz="1200" dirty="0"/>
              <a:t>Visual Studio</a:t>
            </a:r>
          </a:p>
        </p:txBody>
      </p:sp>
      <p:pic>
        <p:nvPicPr>
          <p:cNvPr id="239" name="Picture 14" descr="http://www.unixstickers.com/image/cache/data/stickers/docker/Docker-logo-and-type.sh-340x340.pn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37213" b="37899"/>
          <a:stretch/>
        </p:blipFill>
        <p:spPr bwMode="auto">
          <a:xfrm>
            <a:off x="348547" y="3844967"/>
            <a:ext cx="846484" cy="210676"/>
          </a:xfrm>
          <a:prstGeom prst="rect">
            <a:avLst/>
          </a:prstGeom>
          <a:noFill/>
          <a:extLst>
            <a:ext uri="{909E8E84-426E-40DD-AFC4-6F175D3DCCD1}">
              <a14:hiddenFill xmlns:a14="http://schemas.microsoft.com/office/drawing/2010/main">
                <a:solidFill>
                  <a:srgbClr val="FFFFFF"/>
                </a:solidFill>
              </a14:hiddenFill>
            </a:ext>
          </a:extLst>
        </p:spPr>
      </p:pic>
      <p:sp>
        <p:nvSpPr>
          <p:cNvPr id="241" name="Rectangle 240"/>
          <p:cNvSpPr/>
          <p:nvPr/>
        </p:nvSpPr>
        <p:spPr>
          <a:xfrm>
            <a:off x="990600" y="4446603"/>
            <a:ext cx="2362345" cy="430887"/>
          </a:xfrm>
          <a:prstGeom prst="rect">
            <a:avLst/>
          </a:prstGeom>
        </p:spPr>
        <p:txBody>
          <a:bodyPr wrap="square">
            <a:spAutoFit/>
          </a:bodyPr>
          <a:lstStyle/>
          <a:p>
            <a:pPr marL="171450" indent="-171450">
              <a:buFont typeface="Arial" panose="020B0604020202020204" pitchFamily="34" charset="0"/>
              <a:buChar char="•"/>
            </a:pPr>
            <a:r>
              <a:rPr lang="en-US" sz="1100" dirty="0"/>
              <a:t>Docker Language Services</a:t>
            </a:r>
          </a:p>
          <a:p>
            <a:pPr marL="171450" indent="-171450">
              <a:buFont typeface="Arial" panose="020B0604020202020204" pitchFamily="34" charset="0"/>
              <a:buChar char="•"/>
            </a:pPr>
            <a:r>
              <a:rPr lang="en-US" sz="1100" dirty="0"/>
              <a:t>Docker Scaffolding w/</a:t>
            </a:r>
            <a:r>
              <a:rPr lang="en-US" sz="1100" dirty="0" err="1"/>
              <a:t>yo</a:t>
            </a:r>
            <a:r>
              <a:rPr lang="en-US" sz="1100" dirty="0"/>
              <a:t> docker</a:t>
            </a:r>
          </a:p>
        </p:txBody>
      </p:sp>
      <p:pic>
        <p:nvPicPr>
          <p:cNvPr id="1048" name="Picture 24" descr="http://upload.wikimedia.org/wikipedia/commons/7/79/Docker_(container_engine)_logo.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22231" y="119449"/>
            <a:ext cx="889885" cy="212685"/>
          </a:xfrm>
          <a:prstGeom prst="rect">
            <a:avLst/>
          </a:prstGeom>
          <a:noFill/>
          <a:extLst>
            <a:ext uri="{909E8E84-426E-40DD-AFC4-6F175D3DCCD1}">
              <a14:hiddenFill xmlns:a14="http://schemas.microsoft.com/office/drawing/2010/main">
                <a:solidFill>
                  <a:srgbClr val="FFFFFF"/>
                </a:solidFill>
              </a14:hiddenFill>
            </a:ext>
          </a:extLst>
        </p:spPr>
      </p:pic>
      <p:sp>
        <p:nvSpPr>
          <p:cNvPr id="2056" name="Rectangle 2055"/>
          <p:cNvSpPr/>
          <p:nvPr/>
        </p:nvSpPr>
        <p:spPr>
          <a:xfrm>
            <a:off x="1651310" y="56883"/>
            <a:ext cx="1320489" cy="335202"/>
          </a:xfrm>
          <a:prstGeom prst="rect">
            <a:avLst/>
          </a:prstGeom>
        </p:spPr>
        <p:txBody>
          <a:bodyPr wrap="none">
            <a:spAutoFit/>
          </a:bodyPr>
          <a:lstStyle/>
          <a:p>
            <a:r>
              <a:rPr lang="en-US" sz="1600" dirty="0">
                <a:solidFill>
                  <a:srgbClr val="3B5059"/>
                </a:solidFill>
              </a:rPr>
              <a:t>public registry</a:t>
            </a:r>
          </a:p>
        </p:txBody>
      </p:sp>
      <p:sp>
        <p:nvSpPr>
          <p:cNvPr id="246" name="Rectangle 245"/>
          <p:cNvSpPr/>
          <p:nvPr/>
        </p:nvSpPr>
        <p:spPr>
          <a:xfrm>
            <a:off x="1121809" y="437004"/>
            <a:ext cx="361489" cy="361489"/>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0" name="Picture 26" descr="http://www.andrewkeir.com/wp-content/uploads/windows-8-logo-excerpt.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6341" t="18382" r="24468" b="19310"/>
          <a:stretch/>
        </p:blipFill>
        <p:spPr bwMode="auto">
          <a:xfrm>
            <a:off x="1176674" y="498163"/>
            <a:ext cx="251758" cy="239170"/>
          </a:xfrm>
          <a:prstGeom prst="rect">
            <a:avLst/>
          </a:prstGeom>
          <a:noFill/>
          <a:extLst>
            <a:ext uri="{909E8E84-426E-40DD-AFC4-6F175D3DCCD1}">
              <a14:hiddenFill xmlns:a14="http://schemas.microsoft.com/office/drawing/2010/main">
                <a:solidFill>
                  <a:srgbClr val="FFFFFF"/>
                </a:solidFill>
              </a14:hiddenFill>
            </a:ext>
          </a:extLst>
        </p:spPr>
      </p:pic>
      <p:sp>
        <p:nvSpPr>
          <p:cNvPr id="248" name="Rectangle 247"/>
          <p:cNvSpPr/>
          <p:nvPr/>
        </p:nvSpPr>
        <p:spPr>
          <a:xfrm>
            <a:off x="1520084" y="434617"/>
            <a:ext cx="361489" cy="361489"/>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8" name="Rectangle 2057"/>
          <p:cNvSpPr/>
          <p:nvPr/>
        </p:nvSpPr>
        <p:spPr>
          <a:xfrm>
            <a:off x="1465219" y="526047"/>
            <a:ext cx="463589" cy="169277"/>
          </a:xfrm>
          <a:prstGeom prst="rect">
            <a:avLst/>
          </a:prstGeom>
        </p:spPr>
        <p:txBody>
          <a:bodyPr wrap="none">
            <a:spAutoFit/>
          </a:bodyPr>
          <a:lstStyle/>
          <a:p>
            <a:pPr algn="ctr"/>
            <a:r>
              <a:rPr lang="en-US" sz="500" b="1" dirty="0">
                <a:solidFill>
                  <a:srgbClr val="FFFFFF"/>
                </a:solidFill>
                <a:latin typeface="wf_segoe-ui_light"/>
              </a:rPr>
              <a:t>ASP.NET</a:t>
            </a:r>
            <a:endParaRPr lang="en-US" sz="500" b="1" i="0" dirty="0">
              <a:solidFill>
                <a:srgbClr val="FFFFFF"/>
              </a:solidFill>
              <a:effectLst/>
              <a:latin typeface="wf_segoe-ui_light"/>
            </a:endParaRPr>
          </a:p>
        </p:txBody>
      </p:sp>
      <p:pic>
        <p:nvPicPr>
          <p:cNvPr id="2059" name="Picture 205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025110" y="499110"/>
            <a:ext cx="192310" cy="225772"/>
          </a:xfrm>
          <a:prstGeom prst="rect">
            <a:avLst/>
          </a:prstGeom>
        </p:spPr>
      </p:pic>
      <p:pic>
        <p:nvPicPr>
          <p:cNvPr id="2060" name="Picture 205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241261" y="4855769"/>
            <a:ext cx="487093" cy="291220"/>
          </a:xfrm>
          <a:prstGeom prst="rect">
            <a:avLst/>
          </a:prstGeom>
        </p:spPr>
      </p:pic>
    </p:spTree>
    <p:extLst>
      <p:ext uri="{BB962C8B-B14F-4D97-AF65-F5344CB8AC3E}">
        <p14:creationId xmlns:p14="http://schemas.microsoft.com/office/powerpoint/2010/main" val="178579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Tools for Visual Studio</a:t>
            </a:r>
          </a:p>
        </p:txBody>
      </p:sp>
      <p:sp>
        <p:nvSpPr>
          <p:cNvPr id="3" name="Text Placeholder 2"/>
          <p:cNvSpPr>
            <a:spLocks noGrp="1"/>
          </p:cNvSpPr>
          <p:nvPr>
            <p:ph type="body" sz="quarter" idx="11"/>
          </p:nvPr>
        </p:nvSpPr>
        <p:spPr/>
        <p:txBody>
          <a:bodyPr/>
          <a:lstStyle/>
          <a:p>
            <a:endParaRPr lang="en-US" dirty="0"/>
          </a:p>
        </p:txBody>
      </p:sp>
      <p:pic>
        <p:nvPicPr>
          <p:cNvPr id="6" name="Picture 5"/>
          <p:cNvPicPr>
            <a:picLocks noChangeAspect="1"/>
          </p:cNvPicPr>
          <p:nvPr/>
        </p:nvPicPr>
        <p:blipFill>
          <a:blip r:embed="rId2"/>
          <a:stretch>
            <a:fillRect/>
          </a:stretch>
        </p:blipFill>
        <p:spPr>
          <a:xfrm>
            <a:off x="0" y="0"/>
            <a:ext cx="9144000" cy="5143500"/>
          </a:xfrm>
          <a:prstGeom prst="rect">
            <a:avLst/>
          </a:prstGeom>
        </p:spPr>
      </p:pic>
      <p:pic>
        <p:nvPicPr>
          <p:cNvPr id="4" name="Picture 3"/>
          <p:cNvPicPr>
            <a:picLocks noChangeAspect="1"/>
          </p:cNvPicPr>
          <p:nvPr/>
        </p:nvPicPr>
        <p:blipFill>
          <a:blip r:embed="rId3"/>
          <a:stretch>
            <a:fillRect/>
          </a:stretch>
        </p:blipFill>
        <p:spPr>
          <a:xfrm>
            <a:off x="4724400" y="2267997"/>
            <a:ext cx="1295400" cy="804863"/>
          </a:xfrm>
          <a:prstGeom prst="rect">
            <a:avLst/>
          </a:prstGeom>
        </p:spPr>
      </p:pic>
      <p:pic>
        <p:nvPicPr>
          <p:cNvPr id="5" name="Picture 4"/>
          <p:cNvPicPr>
            <a:picLocks noChangeAspect="1"/>
          </p:cNvPicPr>
          <p:nvPr/>
        </p:nvPicPr>
        <p:blipFill>
          <a:blip r:embed="rId4"/>
          <a:stretch>
            <a:fillRect/>
          </a:stretch>
        </p:blipFill>
        <p:spPr>
          <a:xfrm>
            <a:off x="6019800" y="1293968"/>
            <a:ext cx="2047875" cy="2552700"/>
          </a:xfrm>
          <a:prstGeom prst="rect">
            <a:avLst/>
          </a:prstGeom>
        </p:spPr>
      </p:pic>
      <p:sp>
        <p:nvSpPr>
          <p:cNvPr id="8" name="Rectangle 7"/>
          <p:cNvSpPr/>
          <p:nvPr/>
        </p:nvSpPr>
        <p:spPr>
          <a:xfrm>
            <a:off x="6019800" y="2266950"/>
            <a:ext cx="2047875" cy="1390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724401" y="2589243"/>
            <a:ext cx="1295400" cy="1390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2667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1500"/>
                            </p:stCondLst>
                            <p:childTnLst>
                              <p:par>
                                <p:cTn id="12" presetID="10" presetClass="entr" presetSubtype="0" fill="hold" nodeType="afterEffect">
                                  <p:stCondLst>
                                    <p:cond delay="10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xit" presetSubtype="0" fill="hold" grpId="1" nodeType="withEffect">
                                  <p:stCondLst>
                                    <p:cond delay="100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par>
                          <p:cTn id="18" fill="hold">
                            <p:stCondLst>
                              <p:cond delay="3000"/>
                            </p:stCondLst>
                            <p:childTnLst>
                              <p:par>
                                <p:cTn id="19" presetID="10"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886" y="643"/>
            <a:ext cx="9142857" cy="5142857"/>
          </a:xfrm>
          <a:prstGeom prst="rect">
            <a:avLst/>
          </a:prstGeom>
        </p:spPr>
      </p:pic>
      <p:pic>
        <p:nvPicPr>
          <p:cNvPr id="18" name="Picture 17"/>
          <p:cNvPicPr>
            <a:picLocks noChangeAspect="1"/>
          </p:cNvPicPr>
          <p:nvPr/>
        </p:nvPicPr>
        <p:blipFill>
          <a:blip r:embed="rId3"/>
          <a:stretch>
            <a:fillRect/>
          </a:stretch>
        </p:blipFill>
        <p:spPr>
          <a:xfrm>
            <a:off x="228600" y="361950"/>
            <a:ext cx="2495238" cy="1580952"/>
          </a:xfrm>
          <a:prstGeom prst="rect">
            <a:avLst/>
          </a:prstGeom>
        </p:spPr>
      </p:pic>
      <p:pic>
        <p:nvPicPr>
          <p:cNvPr id="20" name="Picture 19"/>
          <p:cNvPicPr>
            <a:picLocks noChangeAspect="1"/>
          </p:cNvPicPr>
          <p:nvPr/>
        </p:nvPicPr>
        <p:blipFill>
          <a:blip r:embed="rId4"/>
          <a:stretch>
            <a:fillRect/>
          </a:stretch>
        </p:blipFill>
        <p:spPr>
          <a:xfrm>
            <a:off x="1933362" y="128389"/>
            <a:ext cx="790476" cy="257143"/>
          </a:xfrm>
          <a:prstGeom prst="rect">
            <a:avLst/>
          </a:prstGeom>
        </p:spPr>
      </p:pic>
      <p:pic>
        <p:nvPicPr>
          <p:cNvPr id="21" name="Picture 20"/>
          <p:cNvPicPr>
            <a:picLocks noChangeAspect="1"/>
          </p:cNvPicPr>
          <p:nvPr/>
        </p:nvPicPr>
        <p:blipFill rotWithShape="1">
          <a:blip r:embed="rId2"/>
          <a:srcRect l="82193" t="21462" r="4889" b="53349"/>
          <a:stretch/>
        </p:blipFill>
        <p:spPr>
          <a:xfrm>
            <a:off x="6629400" y="1047750"/>
            <a:ext cx="2362201" cy="2590800"/>
          </a:xfrm>
          <a:prstGeom prst="rect">
            <a:avLst/>
          </a:prstGeom>
          <a:ln>
            <a:noFill/>
          </a:ln>
          <a:effectLst>
            <a:outerShdw blurRad="292100" dist="139700" dir="2700000" algn="tl" rotWithShape="0">
              <a:srgbClr val="333333">
                <a:alpha val="65000"/>
              </a:srgbClr>
            </a:outerShdw>
          </a:effectLst>
        </p:spPr>
      </p:pic>
      <p:sp>
        <p:nvSpPr>
          <p:cNvPr id="8" name="Rectangular Callout 7"/>
          <p:cNvSpPr/>
          <p:nvPr/>
        </p:nvSpPr>
        <p:spPr>
          <a:xfrm>
            <a:off x="228600" y="2343150"/>
            <a:ext cx="5943600" cy="2339166"/>
          </a:xfrm>
          <a:prstGeom prst="wedgeRectCallout">
            <a:avLst>
              <a:gd name="adj1" fmla="val 65642"/>
              <a:gd name="adj2" fmla="val -23771"/>
            </a:avLst>
          </a:prstGeom>
          <a:solidFill>
            <a:srgbClr val="ADE5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err="1">
                <a:solidFill>
                  <a:schemeClr val="bg1"/>
                </a:solidFill>
              </a:rPr>
              <a:t>Dockerfile.debug</a:t>
            </a:r>
            <a:endParaRPr lang="en-US" sz="1400" b="1" dirty="0">
              <a:solidFill>
                <a:schemeClr val="bg1"/>
              </a:solidFill>
            </a:endParaRPr>
          </a:p>
          <a:p>
            <a:r>
              <a:rPr lang="en-US" sz="1400" dirty="0">
                <a:solidFill>
                  <a:schemeClr val="bg1"/>
                </a:solidFill>
              </a:rPr>
              <a:t>Builds an image, ready for debugging</a:t>
            </a:r>
          </a:p>
          <a:p>
            <a:r>
              <a:rPr lang="en-US" sz="1400" b="1" dirty="0" err="1">
                <a:solidFill>
                  <a:schemeClr val="bg1"/>
                </a:solidFill>
              </a:rPr>
              <a:t>Dockerfile.release</a:t>
            </a:r>
            <a:endParaRPr lang="en-US" sz="1400" b="1" dirty="0">
              <a:solidFill>
                <a:schemeClr val="bg1"/>
              </a:solidFill>
            </a:endParaRPr>
          </a:p>
          <a:p>
            <a:r>
              <a:rPr lang="en-US" sz="1400" dirty="0">
                <a:solidFill>
                  <a:schemeClr val="bg1"/>
                </a:solidFill>
              </a:rPr>
              <a:t>Release version, some optimizations removed. Release behavior for validations.</a:t>
            </a:r>
          </a:p>
          <a:p>
            <a:r>
              <a:rPr lang="en-US" sz="1400" b="1" dirty="0">
                <a:solidFill>
                  <a:schemeClr val="bg1"/>
                </a:solidFill>
              </a:rPr>
              <a:t>Docker-</a:t>
            </a:r>
            <a:r>
              <a:rPr lang="en-US" sz="1400" b="1" dirty="0" err="1">
                <a:solidFill>
                  <a:schemeClr val="bg1"/>
                </a:solidFill>
              </a:rPr>
              <a:t>compose.debug.yml</a:t>
            </a:r>
            <a:endParaRPr lang="en-US" sz="1400" b="1" dirty="0">
              <a:solidFill>
                <a:schemeClr val="bg1"/>
              </a:solidFill>
            </a:endParaRPr>
          </a:p>
          <a:p>
            <a:r>
              <a:rPr lang="en-US" sz="1400" dirty="0">
                <a:solidFill>
                  <a:schemeClr val="bg1"/>
                </a:solidFill>
              </a:rPr>
              <a:t>Additional containers, with debugging support</a:t>
            </a:r>
          </a:p>
          <a:p>
            <a:r>
              <a:rPr lang="en-US" sz="1400" b="1" dirty="0">
                <a:solidFill>
                  <a:schemeClr val="bg1"/>
                </a:solidFill>
              </a:rPr>
              <a:t>Docker-</a:t>
            </a:r>
            <a:r>
              <a:rPr lang="en-US" sz="1400" b="1" dirty="0" err="1">
                <a:solidFill>
                  <a:schemeClr val="bg1"/>
                </a:solidFill>
              </a:rPr>
              <a:t>compose.release.yml</a:t>
            </a:r>
            <a:endParaRPr lang="en-US" sz="1400" b="1" dirty="0">
              <a:solidFill>
                <a:schemeClr val="bg1"/>
              </a:solidFill>
            </a:endParaRPr>
          </a:p>
          <a:p>
            <a:r>
              <a:rPr lang="en-US" sz="1400" dirty="0">
                <a:solidFill>
                  <a:schemeClr val="bg1"/>
                </a:solidFill>
              </a:rPr>
              <a:t>Additional containers, with release behavior</a:t>
            </a:r>
          </a:p>
          <a:p>
            <a:r>
              <a:rPr lang="en-US" sz="1400" b="1" dirty="0">
                <a:solidFill>
                  <a:schemeClr val="bg1"/>
                </a:solidFill>
              </a:rPr>
              <a:t>DockerTask.ps1</a:t>
            </a:r>
          </a:p>
          <a:p>
            <a:r>
              <a:rPr lang="en-US" sz="1400" dirty="0">
                <a:solidFill>
                  <a:schemeClr val="bg1"/>
                </a:solidFill>
              </a:rPr>
              <a:t>PowerShell, to coordinate all the local operations. Similar to a </a:t>
            </a:r>
            <a:r>
              <a:rPr lang="en-US" sz="1400" dirty="0" err="1">
                <a:solidFill>
                  <a:schemeClr val="bg1"/>
                </a:solidFill>
              </a:rPr>
              <a:t>makefile</a:t>
            </a:r>
            <a:endParaRPr lang="en-US" sz="1400" dirty="0"/>
          </a:p>
        </p:txBody>
      </p:sp>
      <p:sp>
        <p:nvSpPr>
          <p:cNvPr id="17" name="Rectangular Callout 16"/>
          <p:cNvSpPr/>
          <p:nvPr/>
        </p:nvSpPr>
        <p:spPr>
          <a:xfrm>
            <a:off x="228600" y="757916"/>
            <a:ext cx="5943600" cy="1524000"/>
          </a:xfrm>
          <a:prstGeom prst="wedgeRectCallout">
            <a:avLst>
              <a:gd name="adj1" fmla="val 64636"/>
              <a:gd name="adj2" fmla="val 2174"/>
            </a:avLst>
          </a:prstGeom>
          <a:solidFill>
            <a:srgbClr val="ADE5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1400" b="1" dirty="0">
                <a:solidFill>
                  <a:prstClr val="black"/>
                </a:solidFill>
              </a:rPr>
              <a:t>.</a:t>
            </a:r>
            <a:r>
              <a:rPr lang="en-US" sz="1400" b="1" dirty="0" err="1">
                <a:solidFill>
                  <a:prstClr val="black"/>
                </a:solidFill>
              </a:rPr>
              <a:t>dockerignore</a:t>
            </a:r>
            <a:endParaRPr lang="en-US" sz="1400" b="1" dirty="0">
              <a:solidFill>
                <a:prstClr val="black"/>
              </a:solidFill>
            </a:endParaRPr>
          </a:p>
          <a:p>
            <a:pPr lvl="0"/>
            <a:r>
              <a:rPr lang="en-US" sz="1400" dirty="0">
                <a:solidFill>
                  <a:prstClr val="black"/>
                </a:solidFill>
              </a:rPr>
              <a:t>Used by </a:t>
            </a:r>
            <a:r>
              <a:rPr lang="en-US" sz="1400" b="1" dirty="0">
                <a:solidFill>
                  <a:prstClr val="black"/>
                </a:solidFill>
              </a:rPr>
              <a:t>docker build </a:t>
            </a:r>
            <a:r>
              <a:rPr lang="en-US" sz="1400" dirty="0">
                <a:solidFill>
                  <a:prstClr val="black"/>
                </a:solidFill>
              </a:rPr>
              <a:t>and </a:t>
            </a:r>
            <a:r>
              <a:rPr lang="en-US" sz="1400" b="1" dirty="0">
                <a:solidFill>
                  <a:prstClr val="black"/>
                </a:solidFill>
              </a:rPr>
              <a:t>docker-compose build</a:t>
            </a:r>
            <a:r>
              <a:rPr lang="en-US" sz="1400" dirty="0">
                <a:solidFill>
                  <a:prstClr val="black"/>
                </a:solidFill>
              </a:rPr>
              <a:t>. Tells the docker runtime to ignore certain files from being copied to the container..</a:t>
            </a:r>
          </a:p>
          <a:p>
            <a:pPr lvl="0"/>
            <a:r>
              <a:rPr lang="en-US" sz="1400" b="1" dirty="0" err="1">
                <a:solidFill>
                  <a:prstClr val="black"/>
                </a:solidFill>
              </a:rPr>
              <a:t>Docker.targets</a:t>
            </a:r>
            <a:r>
              <a:rPr lang="en-US" sz="1400" b="1" dirty="0">
                <a:solidFill>
                  <a:prstClr val="black"/>
                </a:solidFill>
              </a:rPr>
              <a:t> &amp; </a:t>
            </a:r>
            <a:r>
              <a:rPr lang="en-US" sz="1400" b="1" dirty="0" err="1">
                <a:solidFill>
                  <a:prstClr val="black"/>
                </a:solidFill>
              </a:rPr>
              <a:t>Docker.props</a:t>
            </a:r>
            <a:endParaRPr lang="en-US" sz="1400" b="1" dirty="0">
              <a:solidFill>
                <a:prstClr val="black"/>
              </a:solidFill>
            </a:endParaRPr>
          </a:p>
          <a:p>
            <a:pPr lvl="0"/>
            <a:r>
              <a:rPr lang="en-US" sz="1400" dirty="0">
                <a:solidFill>
                  <a:prstClr val="black"/>
                </a:solidFill>
              </a:rPr>
              <a:t>Used by Visual Studio to hook the F5 experience</a:t>
            </a:r>
          </a:p>
          <a:p>
            <a:pPr lvl="0"/>
            <a:r>
              <a:rPr lang="en-US" sz="1400" b="1" dirty="0" err="1">
                <a:solidFill>
                  <a:prstClr val="black"/>
                </a:solidFill>
              </a:rPr>
              <a:t>launchSettings.json</a:t>
            </a:r>
            <a:endParaRPr lang="en-US" sz="1400" b="1" dirty="0">
              <a:solidFill>
                <a:prstClr val="black"/>
              </a:solidFill>
            </a:endParaRPr>
          </a:p>
          <a:p>
            <a:pPr lvl="0"/>
            <a:r>
              <a:rPr lang="en-US" sz="1400" dirty="0">
                <a:solidFill>
                  <a:prstClr val="black"/>
                </a:solidFill>
              </a:rPr>
              <a:t>Docker entry point added to enable running in a Docker Container. </a:t>
            </a:r>
          </a:p>
        </p:txBody>
      </p:sp>
    </p:spTree>
    <p:extLst>
      <p:ext uri="{BB962C8B-B14F-4D97-AF65-F5344CB8AC3E}">
        <p14:creationId xmlns:p14="http://schemas.microsoft.com/office/powerpoint/2010/main" val="443796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p:tgtEl>
                                          <p:spTgt spid="18"/>
                                        </p:tgtEl>
                                        <p:attrNameLst>
                                          <p:attrName>ppt_y</p:attrName>
                                        </p:attrNameLst>
                                      </p:cBhvr>
                                      <p:tavLst>
                                        <p:tav tm="0">
                                          <p:val>
                                            <p:strVal val="#ppt_y-#ppt_h*1.125000"/>
                                          </p:val>
                                        </p:tav>
                                        <p:tav tm="100000">
                                          <p:val>
                                            <p:strVal val="#ppt_y"/>
                                          </p:val>
                                        </p:tav>
                                      </p:tavLst>
                                    </p:anim>
                                    <p:animEffect transition="in" filter="wipe(down)">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20"/>
                                        </p:tgtEl>
                                      </p:cBhvr>
                                    </p:animEffect>
                                    <p:set>
                                      <p:cBhvr>
                                        <p:cTn id="17" dur="1" fill="hold">
                                          <p:stCondLst>
                                            <p:cond delay="499"/>
                                          </p:stCondLst>
                                        </p:cTn>
                                        <p:tgtEl>
                                          <p:spTgt spid="20"/>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18"/>
                                        </p:tgtEl>
                                      </p:cBhvr>
                                    </p:animEffect>
                                    <p:set>
                                      <p:cBhvr>
                                        <p:cTn id="20" dur="1" fill="hold">
                                          <p:stCondLst>
                                            <p:cond delay="499"/>
                                          </p:stCondLst>
                                        </p:cTn>
                                        <p:tgtEl>
                                          <p:spTgt spid="18"/>
                                        </p:tgtEl>
                                        <p:attrNameLst>
                                          <p:attrName>style.visibility</p:attrName>
                                        </p:attrNameLst>
                                      </p:cBhvr>
                                      <p:to>
                                        <p:strVal val="hidden"/>
                                      </p:to>
                                    </p:set>
                                  </p:childTnLst>
                                </p:cTn>
                              </p:par>
                            </p:childTnLst>
                          </p:cTn>
                        </p:par>
                        <p:par>
                          <p:cTn id="21" fill="hold">
                            <p:stCondLst>
                              <p:cond delay="500"/>
                            </p:stCondLst>
                            <p:childTnLst>
                              <p:par>
                                <p:cTn id="22" presetID="53" presetClass="entr" presetSubtype="16" fill="hold" nodeType="after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p:cTn id="24" dur="500" fill="hold"/>
                                        <p:tgtEl>
                                          <p:spTgt spid="21"/>
                                        </p:tgtEl>
                                        <p:attrNameLst>
                                          <p:attrName>ppt_w</p:attrName>
                                        </p:attrNameLst>
                                      </p:cBhvr>
                                      <p:tavLst>
                                        <p:tav tm="0">
                                          <p:val>
                                            <p:fltVal val="0"/>
                                          </p:val>
                                        </p:tav>
                                        <p:tav tm="100000">
                                          <p:val>
                                            <p:strVal val="#ppt_w"/>
                                          </p:val>
                                        </p:tav>
                                      </p:tavLst>
                                    </p:anim>
                                    <p:anim calcmode="lin" valueType="num">
                                      <p:cBhvr>
                                        <p:cTn id="25" dur="500" fill="hold"/>
                                        <p:tgtEl>
                                          <p:spTgt spid="21"/>
                                        </p:tgtEl>
                                        <p:attrNameLst>
                                          <p:attrName>ppt_h</p:attrName>
                                        </p:attrNameLst>
                                      </p:cBhvr>
                                      <p:tavLst>
                                        <p:tav tm="0">
                                          <p:val>
                                            <p:fltVal val="0"/>
                                          </p:val>
                                        </p:tav>
                                        <p:tav tm="100000">
                                          <p:val>
                                            <p:strVal val="#ppt_h"/>
                                          </p:val>
                                        </p:tav>
                                      </p:tavLst>
                                    </p:anim>
                                    <p:animEffect transition="in" filter="fade">
                                      <p:cBhvr>
                                        <p:cTn id="26" dur="500"/>
                                        <p:tgtEl>
                                          <p:spTgt spid="21"/>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Clippi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829" y="768807"/>
            <a:ext cx="4467928" cy="4059503"/>
          </a:xfrm>
          <a:prstGeom prst="rect">
            <a:avLst/>
          </a:prstGeom>
        </p:spPr>
      </p:pic>
      <p:pic>
        <p:nvPicPr>
          <p:cNvPr id="5" name="Picture 4"/>
          <p:cNvPicPr>
            <a:picLocks noChangeAspect="1"/>
          </p:cNvPicPr>
          <p:nvPr/>
        </p:nvPicPr>
        <p:blipFill>
          <a:blip r:embed="rId3"/>
          <a:stretch>
            <a:fillRect/>
          </a:stretch>
        </p:blipFill>
        <p:spPr>
          <a:xfrm>
            <a:off x="5020368" y="338028"/>
            <a:ext cx="3921919" cy="4550569"/>
          </a:xfrm>
          <a:prstGeom prst="rect">
            <a:avLst/>
          </a:prstGeom>
        </p:spPr>
      </p:pic>
      <p:sp>
        <p:nvSpPr>
          <p:cNvPr id="6" name="Title 1"/>
          <p:cNvSpPr txBox="1">
            <a:spLocks/>
          </p:cNvSpPr>
          <p:nvPr/>
        </p:nvSpPr>
        <p:spPr>
          <a:xfrm>
            <a:off x="101828" y="91690"/>
            <a:ext cx="7886700" cy="994172"/>
          </a:xfrm>
          <a:prstGeom prst="rect">
            <a:avLst/>
          </a:prstGeom>
        </p:spPr>
        <p:txBody>
          <a:bodyPr/>
          <a:lstStyle>
            <a:lvl1pPr algn="l" defTabSz="896157" rtl="0" eaLnBrk="1" latinLnBrk="0" hangingPunct="1">
              <a:spcBef>
                <a:spcPct val="0"/>
              </a:spcBef>
              <a:buNone/>
              <a:defRPr sz="4705" kern="1200">
                <a:gradFill>
                  <a:gsLst>
                    <a:gs pos="0">
                      <a:srgbClr val="505050"/>
                    </a:gs>
                    <a:gs pos="100000">
                      <a:srgbClr val="505050"/>
                    </a:gs>
                  </a:gsLst>
                  <a:lin ang="5400000" scaled="0"/>
                </a:gradFill>
                <a:latin typeface="+mj-lt"/>
                <a:ea typeface="+mj-ea"/>
                <a:cs typeface="+mj-cs"/>
              </a:defRPr>
            </a:lvl1pPr>
          </a:lstStyle>
          <a:p>
            <a:r>
              <a:rPr lang="en-US" sz="3000" dirty="0">
                <a:solidFill>
                  <a:schemeClr val="tx1"/>
                </a:solidFill>
              </a:rPr>
              <a:t>Deploy using Portal or ARM</a:t>
            </a:r>
          </a:p>
        </p:txBody>
      </p:sp>
    </p:spTree>
    <p:extLst>
      <p:ext uri="{BB962C8B-B14F-4D97-AF65-F5344CB8AC3E}">
        <p14:creationId xmlns:p14="http://schemas.microsoft.com/office/powerpoint/2010/main" val="154504799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Containers: a first class ARM resource</a:t>
            </a:r>
          </a:p>
        </p:txBody>
      </p:sp>
      <p:sp>
        <p:nvSpPr>
          <p:cNvPr id="3" name="Text Placeholder 2"/>
          <p:cNvSpPr>
            <a:spLocks noGrp="1"/>
          </p:cNvSpPr>
          <p:nvPr>
            <p:ph type="body" sz="quarter" idx="10"/>
          </p:nvPr>
        </p:nvSpPr>
        <p:spPr>
          <a:xfrm>
            <a:off x="201930" y="891882"/>
            <a:ext cx="4033911" cy="4203908"/>
          </a:xfrm>
        </p:spPr>
        <p:txBody>
          <a:bodyPr/>
          <a:lstStyle/>
          <a:p>
            <a:r>
              <a:rPr lang="en-US" sz="2400" dirty="0"/>
              <a:t>New Resource Provider</a:t>
            </a:r>
          </a:p>
          <a:p>
            <a:pPr lvl="1"/>
            <a:r>
              <a:rPr lang="en-US" sz="1600" dirty="0"/>
              <a:t>Defines required resources</a:t>
            </a:r>
          </a:p>
          <a:p>
            <a:r>
              <a:rPr lang="en-US" sz="2400" dirty="0"/>
              <a:t>Layered approach</a:t>
            </a:r>
          </a:p>
          <a:p>
            <a:pPr lvl="1"/>
            <a:r>
              <a:rPr lang="en-US" sz="1600" dirty="0"/>
              <a:t>Agility to track innovation</a:t>
            </a:r>
          </a:p>
          <a:p>
            <a:r>
              <a:rPr lang="en-US" sz="2400" dirty="0"/>
              <a:t>Community defined</a:t>
            </a:r>
          </a:p>
          <a:p>
            <a:pPr lvl="1"/>
            <a:r>
              <a:rPr lang="en-US" sz="1600" dirty="0"/>
              <a:t>Open Source and Open APIs</a:t>
            </a:r>
          </a:p>
          <a:p>
            <a:pPr lvl="1"/>
            <a:r>
              <a:rPr lang="en-US" sz="1600" dirty="0"/>
              <a:t>Portability</a:t>
            </a:r>
          </a:p>
          <a:p>
            <a:r>
              <a:rPr lang="en-US" sz="2400" dirty="0"/>
              <a:t>Hosts become cattle</a:t>
            </a:r>
          </a:p>
          <a:p>
            <a:pPr lvl="1"/>
            <a:r>
              <a:rPr lang="en-US" sz="1600" dirty="0"/>
              <a:t>No need to manage them</a:t>
            </a:r>
          </a:p>
          <a:p>
            <a:r>
              <a:rPr lang="en-US" sz="2400" dirty="0"/>
              <a:t>Containers are pets or cattle</a:t>
            </a:r>
          </a:p>
          <a:p>
            <a:pPr lvl="1"/>
            <a:r>
              <a:rPr lang="en-US" sz="1600" dirty="0"/>
              <a:t>Depending on application</a:t>
            </a:r>
          </a:p>
        </p:txBody>
      </p:sp>
      <p:sp>
        <p:nvSpPr>
          <p:cNvPr id="7" name="Text Placeholder 6"/>
          <p:cNvSpPr>
            <a:spLocks noGrp="1"/>
          </p:cNvSpPr>
          <p:nvPr>
            <p:ph type="body" sz="quarter" idx="11"/>
          </p:nvPr>
        </p:nvSpPr>
        <p:spPr/>
        <p:txBody>
          <a:bodyPr/>
          <a:lstStyle/>
          <a:p>
            <a:endParaRPr lang="en-US"/>
          </a:p>
        </p:txBody>
      </p:sp>
      <p:graphicFrame>
        <p:nvGraphicFramePr>
          <p:cNvPr id="6" name="Table 5"/>
          <p:cNvGraphicFramePr>
            <a:graphicFrameLocks noGrp="1"/>
          </p:cNvGraphicFramePr>
          <p:nvPr>
            <p:extLst/>
          </p:nvPr>
        </p:nvGraphicFramePr>
        <p:xfrm>
          <a:off x="4682803" y="1729736"/>
          <a:ext cx="4085628" cy="2210624"/>
        </p:xfrm>
        <a:graphic>
          <a:graphicData uri="http://schemas.openxmlformats.org/drawingml/2006/table">
            <a:tbl>
              <a:tblPr firstRow="1" firstCol="1" bandRow="1">
                <a:tableStyleId>{5C22544A-7EE6-4342-B048-85BDC9FD1C3A}</a:tableStyleId>
              </a:tblPr>
              <a:tblGrid>
                <a:gridCol w="1656845">
                  <a:extLst>
                    <a:ext uri="{9D8B030D-6E8A-4147-A177-3AD203B41FA5}">
                      <a16:colId xmlns:a16="http://schemas.microsoft.com/office/drawing/2014/main" val="20000"/>
                    </a:ext>
                  </a:extLst>
                </a:gridCol>
                <a:gridCol w="2428783">
                  <a:extLst>
                    <a:ext uri="{9D8B030D-6E8A-4147-A177-3AD203B41FA5}">
                      <a16:colId xmlns:a16="http://schemas.microsoft.com/office/drawing/2014/main" val="20001"/>
                    </a:ext>
                  </a:extLst>
                </a:gridCol>
              </a:tblGrid>
              <a:tr h="441475">
                <a:tc>
                  <a:txBody>
                    <a:bodyPr/>
                    <a:lstStyle/>
                    <a:p>
                      <a:pPr marL="0" marR="0">
                        <a:lnSpc>
                          <a:spcPct val="115000"/>
                        </a:lnSpc>
                        <a:spcBef>
                          <a:spcPts val="0"/>
                        </a:spcBef>
                        <a:spcAft>
                          <a:spcPts val="0"/>
                        </a:spcAft>
                      </a:pPr>
                      <a:r>
                        <a:rPr lang="en-US" sz="1400" dirty="0">
                          <a:effectLst/>
                        </a:rPr>
                        <a:t>Layer</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nSpc>
                          <a:spcPct val="115000"/>
                        </a:lnSpc>
                        <a:spcBef>
                          <a:spcPts val="0"/>
                        </a:spcBef>
                        <a:spcAft>
                          <a:spcPts val="0"/>
                        </a:spcAft>
                      </a:pPr>
                      <a:r>
                        <a:rPr lang="en-US" sz="1400" dirty="0">
                          <a:effectLst/>
                        </a:rPr>
                        <a:t>Supported Technologies (2015)</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10000"/>
                  </a:ext>
                </a:extLst>
              </a:tr>
              <a:tr h="473202">
                <a:tc>
                  <a:txBody>
                    <a:bodyPr/>
                    <a:lstStyle/>
                    <a:p>
                      <a:pPr marL="0" marR="0">
                        <a:lnSpc>
                          <a:spcPct val="115000"/>
                        </a:lnSpc>
                        <a:spcBef>
                          <a:spcPts val="0"/>
                        </a:spcBef>
                        <a:spcAft>
                          <a:spcPts val="0"/>
                        </a:spcAft>
                      </a:pPr>
                      <a:r>
                        <a:rPr lang="en-US" sz="1400">
                          <a:effectLst/>
                        </a:rPr>
                        <a:t>Configuration as Code</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nSpc>
                          <a:spcPct val="115000"/>
                        </a:lnSpc>
                        <a:spcBef>
                          <a:spcPts val="0"/>
                        </a:spcBef>
                        <a:spcAft>
                          <a:spcPts val="0"/>
                        </a:spcAft>
                      </a:pPr>
                      <a:r>
                        <a:rPr lang="en-US" sz="1400" dirty="0">
                          <a:effectLst/>
                        </a:rPr>
                        <a:t>ARM, Dockerfile, Docker Compose</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10001"/>
                  </a:ext>
                </a:extLst>
              </a:tr>
              <a:tr h="473202">
                <a:tc>
                  <a:txBody>
                    <a:bodyPr/>
                    <a:lstStyle/>
                    <a:p>
                      <a:pPr marL="0" marR="0">
                        <a:lnSpc>
                          <a:spcPct val="115000"/>
                        </a:lnSpc>
                        <a:spcBef>
                          <a:spcPts val="0"/>
                        </a:spcBef>
                        <a:spcAft>
                          <a:spcPts val="0"/>
                        </a:spcAft>
                      </a:pPr>
                      <a:r>
                        <a:rPr lang="en-US" sz="1400" dirty="0">
                          <a:effectLst/>
                        </a:rPr>
                        <a:t>Host cluster management</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nSpc>
                          <a:spcPct val="115000"/>
                        </a:lnSpc>
                        <a:spcBef>
                          <a:spcPts val="0"/>
                        </a:spcBef>
                        <a:spcAft>
                          <a:spcPts val="0"/>
                        </a:spcAft>
                      </a:pPr>
                      <a:r>
                        <a:rPr lang="en-US" sz="1400" dirty="0">
                          <a:effectLst/>
                        </a:rPr>
                        <a:t>VM Scale Sets</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10002"/>
                  </a:ext>
                </a:extLst>
              </a:tr>
              <a:tr h="473202">
                <a:tc>
                  <a:txBody>
                    <a:bodyPr/>
                    <a:lstStyle/>
                    <a:p>
                      <a:pPr marL="0" marR="0">
                        <a:lnSpc>
                          <a:spcPct val="115000"/>
                        </a:lnSpc>
                        <a:spcBef>
                          <a:spcPts val="0"/>
                        </a:spcBef>
                        <a:spcAft>
                          <a:spcPts val="0"/>
                        </a:spcAft>
                      </a:pPr>
                      <a:r>
                        <a:rPr lang="en-US" sz="1400" dirty="0">
                          <a:effectLst/>
                        </a:rPr>
                        <a:t>Container orchestration</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nSpc>
                          <a:spcPct val="115000"/>
                        </a:lnSpc>
                        <a:spcBef>
                          <a:spcPts val="0"/>
                        </a:spcBef>
                        <a:spcAft>
                          <a:spcPts val="0"/>
                        </a:spcAft>
                      </a:pPr>
                      <a:r>
                        <a:rPr lang="en-US" sz="1400" dirty="0">
                          <a:effectLst/>
                        </a:rPr>
                        <a:t>Docker Swarm, </a:t>
                      </a:r>
                      <a:r>
                        <a:rPr lang="en-US" sz="1400" dirty="0" err="1">
                          <a:effectLst/>
                        </a:rPr>
                        <a:t>Chronos</a:t>
                      </a:r>
                      <a:r>
                        <a:rPr lang="en-US" sz="1400" dirty="0">
                          <a:effectLst/>
                        </a:rPr>
                        <a:t>,</a:t>
                      </a:r>
                      <a:r>
                        <a:rPr lang="en-US" sz="1400" baseline="0" dirty="0">
                          <a:effectLst/>
                        </a:rPr>
                        <a:t> </a:t>
                      </a:r>
                      <a:r>
                        <a:rPr lang="en-US" sz="1400" dirty="0">
                          <a:effectLst/>
                        </a:rPr>
                        <a:t>Marathon,</a:t>
                      </a:r>
                      <a:r>
                        <a:rPr lang="en-US" sz="1400" baseline="0" dirty="0">
                          <a:effectLst/>
                        </a:rPr>
                        <a:t> </a:t>
                      </a:r>
                      <a:r>
                        <a:rPr lang="en-US" sz="1400" dirty="0">
                          <a:effectLst/>
                        </a:rPr>
                        <a:t>Apache Mesos</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10003"/>
                  </a:ext>
                </a:extLst>
              </a:tr>
              <a:tr h="296965">
                <a:tc>
                  <a:txBody>
                    <a:bodyPr/>
                    <a:lstStyle/>
                    <a:p>
                      <a:pPr marL="0" marR="0">
                        <a:lnSpc>
                          <a:spcPct val="115000"/>
                        </a:lnSpc>
                        <a:spcBef>
                          <a:spcPts val="0"/>
                        </a:spcBef>
                        <a:spcAft>
                          <a:spcPts val="0"/>
                        </a:spcAft>
                      </a:pPr>
                      <a:r>
                        <a:rPr lang="en-US" sz="1400">
                          <a:effectLst/>
                        </a:rPr>
                        <a:t>Monitoring</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nSpc>
                          <a:spcPct val="115000"/>
                        </a:lnSpc>
                        <a:spcBef>
                          <a:spcPts val="0"/>
                        </a:spcBef>
                        <a:spcAft>
                          <a:spcPts val="0"/>
                        </a:spcAft>
                      </a:pPr>
                      <a:r>
                        <a:rPr lang="en-US" sz="1400" dirty="0">
                          <a:effectLst/>
                        </a:rPr>
                        <a:t>OMS, App Insights</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699272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Appendix</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754972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images.natureworldnews.com/data/images/full/8318/oce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i2.cdn.turner.com/cnnnext/dam/assets/130507122017-hydroptere-city-skyline--horizontal-large-gallery.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971550"/>
            <a:ext cx="5330530" cy="300250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farm8.staticflickr.com/7063/6948367990_71774d62a0_z.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45260" y="3930326"/>
            <a:ext cx="1706710" cy="113602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o.aolcdn.com/dims-shared/dims3/GLOB/crop/425x248%2B8%2B50/thumbnail/141%25/http:/www.blogcdn.com/www.pawnation.com/media/2012/10/screen-shot-2012-10-25-at-3.00.52-pm.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51970" y="3930326"/>
            <a:ext cx="1962150" cy="1146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8828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126"/>
                                        </p:tgtEl>
                                        <p:attrNameLst>
                                          <p:attrName>style.visibility</p:attrName>
                                        </p:attrNameLst>
                                      </p:cBhvr>
                                      <p:to>
                                        <p:strVal val="visible"/>
                                      </p:to>
                                    </p:set>
                                    <p:anim calcmode="lin" valueType="num">
                                      <p:cBhvr additive="base">
                                        <p:cTn id="12" dur="500" fill="hold"/>
                                        <p:tgtEl>
                                          <p:spTgt spid="5126"/>
                                        </p:tgtEl>
                                        <p:attrNameLst>
                                          <p:attrName>ppt_x</p:attrName>
                                        </p:attrNameLst>
                                      </p:cBhvr>
                                      <p:tavLst>
                                        <p:tav tm="0">
                                          <p:val>
                                            <p:strVal val="#ppt_x"/>
                                          </p:val>
                                        </p:tav>
                                        <p:tav tm="100000">
                                          <p:val>
                                            <p:strVal val="#ppt_x"/>
                                          </p:val>
                                        </p:tav>
                                      </p:tavLst>
                                    </p:anim>
                                    <p:anim calcmode="lin" valueType="num">
                                      <p:cBhvr additive="base">
                                        <p:cTn id="13" dur="500" fill="hold"/>
                                        <p:tgtEl>
                                          <p:spTgt spid="512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12" fill="hold" nodeType="clickEffect">
                                  <p:stCondLst>
                                    <p:cond delay="0"/>
                                  </p:stCondLst>
                                  <p:childTnLst>
                                    <p:set>
                                      <p:cBhvr>
                                        <p:cTn id="17" dur="1" fill="hold">
                                          <p:stCondLst>
                                            <p:cond delay="0"/>
                                          </p:stCondLst>
                                        </p:cTn>
                                        <p:tgtEl>
                                          <p:spTgt spid="5124"/>
                                        </p:tgtEl>
                                        <p:attrNameLst>
                                          <p:attrName>style.visibility</p:attrName>
                                        </p:attrNameLst>
                                      </p:cBhvr>
                                      <p:to>
                                        <p:strVal val="visible"/>
                                      </p:to>
                                    </p:set>
                                    <p:anim calcmode="lin" valueType="num">
                                      <p:cBhvr additive="base">
                                        <p:cTn id="18" dur="500" fill="hold"/>
                                        <p:tgtEl>
                                          <p:spTgt spid="5124"/>
                                        </p:tgtEl>
                                        <p:attrNameLst>
                                          <p:attrName>ppt_x</p:attrName>
                                        </p:attrNameLst>
                                      </p:cBhvr>
                                      <p:tavLst>
                                        <p:tav tm="0">
                                          <p:val>
                                            <p:strVal val="0-#ppt_w/2"/>
                                          </p:val>
                                        </p:tav>
                                        <p:tav tm="100000">
                                          <p:val>
                                            <p:strVal val="#ppt_x"/>
                                          </p:val>
                                        </p:tav>
                                      </p:tavLst>
                                    </p:anim>
                                    <p:anim calcmode="lin" valueType="num">
                                      <p:cBhvr additive="base">
                                        <p:cTn id="19"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Configuration Files</a:t>
            </a:r>
            <a:br>
              <a:rPr lang="en-US"/>
            </a:br>
            <a:endParaRPr lang="en-US" dirty="0"/>
          </a:p>
        </p:txBody>
      </p:sp>
      <p:sp>
        <p:nvSpPr>
          <p:cNvPr id="4" name="Text Placeholder 3"/>
          <p:cNvSpPr>
            <a:spLocks noGrp="1"/>
          </p:cNvSpPr>
          <p:nvPr>
            <p:ph type="body" sz="quarter" idx="10"/>
          </p:nvPr>
        </p:nvSpPr>
        <p:spPr/>
        <p:txBody>
          <a:bodyPr/>
          <a:lstStyle/>
          <a:p>
            <a:r>
              <a:rPr lang="en-US"/>
              <a:t>App Configuration</a:t>
            </a:r>
            <a:br>
              <a:rPr lang="en-US"/>
            </a:br>
            <a:r>
              <a:rPr lang="en-US"/>
              <a:t>Behavioral Values</a:t>
            </a:r>
          </a:p>
          <a:p>
            <a:r>
              <a:rPr lang="en-US"/>
              <a:t>Owned By: Development</a:t>
            </a:r>
          </a:p>
          <a:p>
            <a:pPr lvl="1"/>
            <a:r>
              <a:rPr lang="en-US"/>
              <a:t>How errors are handled</a:t>
            </a:r>
          </a:p>
          <a:p>
            <a:pPr lvl="1"/>
            <a:r>
              <a:rPr lang="en-US"/>
              <a:t>Depth of logging</a:t>
            </a:r>
          </a:p>
          <a:p>
            <a:pPr lvl="1"/>
            <a:r>
              <a:rPr lang="en-US"/>
              <a:t>JavaScript optimizations</a:t>
            </a:r>
          </a:p>
          <a:p>
            <a:pPr lvl="1"/>
            <a:endParaRPr lang="en-US" dirty="0"/>
          </a:p>
        </p:txBody>
      </p:sp>
      <p:sp>
        <p:nvSpPr>
          <p:cNvPr id="5" name="Text Placeholder 4"/>
          <p:cNvSpPr>
            <a:spLocks noGrp="1"/>
          </p:cNvSpPr>
          <p:nvPr>
            <p:ph type="body" sz="quarter" idx="11"/>
          </p:nvPr>
        </p:nvSpPr>
        <p:spPr/>
        <p:txBody>
          <a:bodyPr/>
          <a:lstStyle/>
          <a:p>
            <a:r>
              <a:rPr lang="en-US"/>
              <a:t>Docker Configuration</a:t>
            </a:r>
            <a:br>
              <a:rPr lang="en-US"/>
            </a:br>
            <a:r>
              <a:rPr lang="en-US"/>
              <a:t>Location Values</a:t>
            </a:r>
          </a:p>
          <a:p>
            <a:r>
              <a:rPr lang="en-US"/>
              <a:t>Owned By: Operations</a:t>
            </a:r>
          </a:p>
          <a:p>
            <a:pPr lvl="1"/>
            <a:r>
              <a:rPr lang="en-US"/>
              <a:t>Database Connection String</a:t>
            </a:r>
          </a:p>
          <a:p>
            <a:pPr lvl="1"/>
            <a:r>
              <a:rPr lang="en-US"/>
              <a:t>Storage Connection Strings</a:t>
            </a:r>
          </a:p>
          <a:p>
            <a:pPr lvl="1"/>
            <a:r>
              <a:rPr lang="en-US"/>
              <a:t>Telemetry Keys</a:t>
            </a:r>
          </a:p>
          <a:p>
            <a:pPr lvl="1"/>
            <a:r>
              <a:rPr lang="en-US"/>
              <a:t>Instance Count</a:t>
            </a:r>
            <a:endParaRPr lang="en-US" dirty="0"/>
          </a:p>
        </p:txBody>
      </p:sp>
    </p:spTree>
    <p:extLst>
      <p:ext uri="{BB962C8B-B14F-4D97-AF65-F5344CB8AC3E}">
        <p14:creationId xmlns:p14="http://schemas.microsoft.com/office/powerpoint/2010/main" val="422518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Cache</a:t>
            </a:r>
          </a:p>
        </p:txBody>
      </p:sp>
      <p:sp>
        <p:nvSpPr>
          <p:cNvPr id="3" name="Content Placeholder 2"/>
          <p:cNvSpPr>
            <a:spLocks noGrp="1"/>
          </p:cNvSpPr>
          <p:nvPr>
            <p:ph idx="1"/>
          </p:nvPr>
        </p:nvSpPr>
        <p:spPr/>
        <p:txBody>
          <a:bodyPr/>
          <a:lstStyle/>
          <a:p>
            <a:r>
              <a:rPr lang="en-US" dirty="0"/>
              <a:t>Images are cached in each docker host</a:t>
            </a:r>
          </a:p>
        </p:txBody>
      </p:sp>
      <p:sp>
        <p:nvSpPr>
          <p:cNvPr id="4" name="TextBox 3"/>
          <p:cNvSpPr txBox="1"/>
          <p:nvPr/>
        </p:nvSpPr>
        <p:spPr>
          <a:xfrm>
            <a:off x="56147" y="3846890"/>
            <a:ext cx="8819147" cy="784830"/>
          </a:xfrm>
          <a:prstGeom prst="rect">
            <a:avLst/>
          </a:prstGeom>
          <a:solidFill>
            <a:srgbClr val="012456"/>
          </a:solidFill>
        </p:spPr>
        <p:txBody>
          <a:bodyPr wrap="square" rtlCol="0">
            <a:spAutoFit/>
          </a:bodyPr>
          <a:lstStyle/>
          <a:p>
            <a:r>
              <a:rPr lang="en-US" sz="900" dirty="0">
                <a:solidFill>
                  <a:srgbClr val="00B050"/>
                </a:solidFill>
                <a:latin typeface="Lucida Console" panose="020B0609040504020204" pitchFamily="49" charset="0"/>
              </a:rPr>
              <a:t>docker images</a:t>
            </a:r>
          </a:p>
          <a:p>
            <a:r>
              <a:rPr lang="en-US" sz="900" b="1" dirty="0">
                <a:effectLst>
                  <a:outerShdw blurRad="50800" dist="38100" dir="2700000" algn="tl" rotWithShape="0">
                    <a:prstClr val="black">
                      <a:alpha val="40000"/>
                    </a:prstClr>
                  </a:outerShdw>
                </a:effectLst>
                <a:latin typeface="Lucida Console" panose="020B0609040504020204" pitchFamily="49" charset="0"/>
              </a:rPr>
              <a:t>REPOSITORY                                                     TAG                   IMAGE ID       CREATED      SIZE</a:t>
            </a:r>
          </a:p>
          <a:p>
            <a:r>
              <a:rPr lang="en-US" sz="900" dirty="0">
                <a:latin typeface="Lucida Console" panose="020B0609040504020204" pitchFamily="49" charset="0"/>
              </a:rPr>
              <a:t>gcr.io/containerproject-1234/hello-node                        v1                    b8271af8f8d1   3 days ago   637.1 MB</a:t>
            </a:r>
          </a:p>
          <a:p>
            <a:r>
              <a:rPr lang="en-US" sz="900" dirty="0">
                <a:latin typeface="Lucida Console" panose="020B0609040504020204" pitchFamily="49" charset="0"/>
              </a:rPr>
              <a:t>947960048989.dkr.ecr.us-east-1.amazonaws.com/</a:t>
            </a:r>
            <a:r>
              <a:rPr lang="en-US" sz="900" dirty="0" err="1">
                <a:latin typeface="Lucida Console" panose="020B0609040504020204" pitchFamily="49" charset="0"/>
              </a:rPr>
              <a:t>helloworldaspnet</a:t>
            </a:r>
            <a:r>
              <a:rPr lang="en-US" sz="900" dirty="0">
                <a:latin typeface="Lucida Console" panose="020B0609040504020204" pitchFamily="49" charset="0"/>
              </a:rPr>
              <a:t>  latest                8297c2b3f476   4 days ago   1.421 GB</a:t>
            </a:r>
          </a:p>
          <a:p>
            <a:r>
              <a:rPr lang="en-US" sz="900" dirty="0" err="1">
                <a:latin typeface="Lucida Console" panose="020B0609040504020204" pitchFamily="49" charset="0"/>
              </a:rPr>
              <a:t>devinacontainer_devinacontainer</a:t>
            </a:r>
            <a:r>
              <a:rPr lang="en-US" sz="900" dirty="0">
                <a:latin typeface="Lucida Console" panose="020B0609040504020204" pitchFamily="49" charset="0"/>
              </a:rPr>
              <a:t>                                2016-02-24_17-41-41   8297c2b3f476   4 days ago   1.421 GB</a:t>
            </a:r>
          </a:p>
        </p:txBody>
      </p:sp>
      <p:sp>
        <p:nvSpPr>
          <p:cNvPr id="5" name="Rounded Rectangular Callout 4"/>
          <p:cNvSpPr/>
          <p:nvPr/>
        </p:nvSpPr>
        <p:spPr>
          <a:xfrm>
            <a:off x="5638800" y="1733550"/>
            <a:ext cx="2895600" cy="129540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Demo image cache</a:t>
            </a:r>
          </a:p>
        </p:txBody>
      </p:sp>
    </p:spTree>
    <p:extLst>
      <p:ext uri="{BB962C8B-B14F-4D97-AF65-F5344CB8AC3E}">
        <p14:creationId xmlns:p14="http://schemas.microsoft.com/office/powerpoint/2010/main" val="3450527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Registry</a:t>
            </a:r>
          </a:p>
        </p:txBody>
      </p:sp>
      <p:sp>
        <p:nvSpPr>
          <p:cNvPr id="3" name="Content Placeholder 2"/>
          <p:cNvSpPr>
            <a:spLocks noGrp="1"/>
          </p:cNvSpPr>
          <p:nvPr>
            <p:ph idx="1"/>
          </p:nvPr>
        </p:nvSpPr>
        <p:spPr/>
        <p:txBody>
          <a:bodyPr/>
          <a:lstStyle/>
          <a:p>
            <a:r>
              <a:rPr lang="en-US" dirty="0"/>
              <a:t>Repo for Docker Images</a:t>
            </a:r>
          </a:p>
          <a:p>
            <a:r>
              <a:rPr lang="en-US" dirty="0"/>
              <a:t>Public Registries – </a:t>
            </a:r>
            <a:r>
              <a:rPr lang="en-US" baseline="30000" dirty="0"/>
              <a:t>(Linux, Windows, Mongo, Jenkins, …)</a:t>
            </a:r>
          </a:p>
          <a:p>
            <a:r>
              <a:rPr lang="en-US" dirty="0"/>
              <a:t>Private Registries –</a:t>
            </a:r>
            <a:r>
              <a:rPr lang="en-US" baseline="30000" dirty="0"/>
              <a:t>(Your Corporate/Private Apps, )</a:t>
            </a:r>
          </a:p>
          <a:p>
            <a:endParaRPr lang="en-US" dirty="0"/>
          </a:p>
          <a:p>
            <a:endParaRPr lang="en-US" dirty="0"/>
          </a:p>
        </p:txBody>
      </p:sp>
      <p:sp>
        <p:nvSpPr>
          <p:cNvPr id="4" name="TextBox 3"/>
          <p:cNvSpPr txBox="1"/>
          <p:nvPr/>
        </p:nvSpPr>
        <p:spPr>
          <a:xfrm>
            <a:off x="162426" y="2973675"/>
            <a:ext cx="8819147" cy="2169825"/>
          </a:xfrm>
          <a:prstGeom prst="rect">
            <a:avLst/>
          </a:prstGeom>
          <a:solidFill>
            <a:srgbClr val="012456"/>
          </a:solidFill>
        </p:spPr>
        <p:txBody>
          <a:bodyPr wrap="square" rtlCol="0">
            <a:spAutoFit/>
          </a:bodyPr>
          <a:lstStyle/>
          <a:p>
            <a:r>
              <a:rPr lang="en-US" sz="900" dirty="0">
                <a:solidFill>
                  <a:srgbClr val="00B050"/>
                </a:solidFill>
                <a:latin typeface="Lucida Console" panose="020B0609040504020204" pitchFamily="49" charset="0"/>
              </a:rPr>
              <a:t>docker pull mongo</a:t>
            </a:r>
          </a:p>
          <a:p>
            <a:r>
              <a:rPr lang="en-US" sz="900" dirty="0">
                <a:latin typeface="Lucida Console" panose="020B0609040504020204" pitchFamily="49" charset="0"/>
              </a:rPr>
              <a:t>Using default tag: latest</a:t>
            </a:r>
          </a:p>
          <a:p>
            <a:r>
              <a:rPr lang="en-US" sz="900" dirty="0">
                <a:latin typeface="Lucida Console" panose="020B0609040504020204" pitchFamily="49" charset="0"/>
              </a:rPr>
              <a:t>latest: Pulling from library/mongo</a:t>
            </a:r>
          </a:p>
          <a:p>
            <a:r>
              <a:rPr lang="en-US" sz="900" dirty="0">
                <a:latin typeface="Lucida Console" panose="020B0609040504020204" pitchFamily="49" charset="0"/>
              </a:rPr>
              <a:t>604d05dfd165: Extracting  [====================================================&gt;    ] 34.78 MB/37.19 MB</a:t>
            </a:r>
          </a:p>
          <a:p>
            <a:r>
              <a:rPr lang="en-US" sz="900" dirty="0">
                <a:latin typeface="Lucida Console" panose="020B0609040504020204" pitchFamily="49" charset="0"/>
              </a:rPr>
              <a:t>a3ed95caeb02: Download complete</a:t>
            </a:r>
          </a:p>
          <a:p>
            <a:r>
              <a:rPr lang="en-US" sz="900" dirty="0">
                <a:latin typeface="Lucida Console" panose="020B0609040504020204" pitchFamily="49" charset="0"/>
              </a:rPr>
              <a:t>af271166b5e5: Download complete</a:t>
            </a:r>
          </a:p>
          <a:p>
            <a:r>
              <a:rPr lang="en-US" sz="900" dirty="0">
                <a:latin typeface="Lucida Console" panose="020B0609040504020204" pitchFamily="49" charset="0"/>
              </a:rPr>
              <a:t>ffff72610562: Pull complete</a:t>
            </a:r>
          </a:p>
          <a:p>
            <a:r>
              <a:rPr lang="en-US" sz="900" dirty="0">
                <a:latin typeface="Lucida Console" panose="020B0609040504020204" pitchFamily="49" charset="0"/>
              </a:rPr>
              <a:t>f1eec3212a77: Pull complete</a:t>
            </a:r>
          </a:p>
          <a:p>
            <a:r>
              <a:rPr lang="en-US" sz="900" dirty="0">
                <a:latin typeface="Lucida Console" panose="020B0609040504020204" pitchFamily="49" charset="0"/>
              </a:rPr>
              <a:t>e725d5f46b0c: Pull complete</a:t>
            </a:r>
          </a:p>
          <a:p>
            <a:r>
              <a:rPr lang="en-US" sz="900" dirty="0">
                <a:latin typeface="Lucida Console" panose="020B0609040504020204" pitchFamily="49" charset="0"/>
              </a:rPr>
              <a:t>82633c2ea8fc: Pull complete</a:t>
            </a:r>
          </a:p>
          <a:p>
            <a:r>
              <a:rPr lang="en-US" sz="900" dirty="0">
                <a:latin typeface="Lucida Console" panose="020B0609040504020204" pitchFamily="49" charset="0"/>
              </a:rPr>
              <a:t>1ec63dc1715b: Downloading [=========================&gt;                               ] 29.72 MB/64.67 MB</a:t>
            </a:r>
          </a:p>
          <a:p>
            <a:r>
              <a:rPr lang="en-US" sz="900" dirty="0">
                <a:latin typeface="Lucida Console" panose="020B0609040504020204" pitchFamily="49" charset="0"/>
              </a:rPr>
              <a:t>9be54d5ae146: Pull complete</a:t>
            </a:r>
          </a:p>
          <a:p>
            <a:r>
              <a:rPr lang="en-US" sz="900" dirty="0">
                <a:latin typeface="Lucida Console" panose="020B0609040504020204" pitchFamily="49" charset="0"/>
              </a:rPr>
              <a:t>c3abf6246d6a: Pull complete</a:t>
            </a:r>
          </a:p>
          <a:p>
            <a:r>
              <a:rPr lang="en-US" sz="900" dirty="0">
                <a:latin typeface="Lucida Console" panose="020B0609040504020204" pitchFamily="49" charset="0"/>
              </a:rPr>
              <a:t>Digest: sha256:cbbc0a7be0926d017ffd952799c4864c2c6cf812cbb70862bf2c8539401aa1e3</a:t>
            </a:r>
          </a:p>
          <a:p>
            <a:r>
              <a:rPr lang="en-US" sz="900" dirty="0">
                <a:latin typeface="Lucida Console" panose="020B0609040504020204" pitchFamily="49" charset="0"/>
              </a:rPr>
              <a:t>Status: Downloaded newer image for </a:t>
            </a:r>
            <a:r>
              <a:rPr lang="en-US" sz="900" dirty="0" err="1">
                <a:latin typeface="Lucida Console" panose="020B0609040504020204" pitchFamily="49" charset="0"/>
              </a:rPr>
              <a:t>mongo:latest</a:t>
            </a:r>
            <a:endParaRPr lang="en-US" sz="900" dirty="0">
              <a:latin typeface="Lucida Console" panose="020B0609040504020204" pitchFamily="49" charset="0"/>
            </a:endParaRPr>
          </a:p>
        </p:txBody>
      </p:sp>
    </p:spTree>
    <p:extLst>
      <p:ext uri="{BB962C8B-B14F-4D97-AF65-F5344CB8AC3E}">
        <p14:creationId xmlns:p14="http://schemas.microsoft.com/office/powerpoint/2010/main" val="2495045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http://www2.pvc.maricopa.edu/ssd/geog/outlines/universal_images/solar_sy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895350"/>
            <a:ext cx="6189017" cy="3484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374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Vocabulary </a:t>
            </a:r>
          </a:p>
        </p:txBody>
      </p:sp>
      <p:sp>
        <p:nvSpPr>
          <p:cNvPr id="3" name="Content Placeholder 2"/>
          <p:cNvSpPr>
            <a:spLocks noGrp="1"/>
          </p:cNvSpPr>
          <p:nvPr>
            <p:ph idx="1"/>
          </p:nvPr>
        </p:nvSpPr>
        <p:spPr/>
        <p:txBody>
          <a:bodyPr>
            <a:normAutofit fontScale="62500" lnSpcReduction="20000"/>
          </a:bodyPr>
          <a:lstStyle/>
          <a:p>
            <a:r>
              <a:rPr lang="en-US" dirty="0" err="1"/>
              <a:t>Luft</a:t>
            </a:r>
            <a:endParaRPr lang="en-US" dirty="0"/>
          </a:p>
          <a:p>
            <a:r>
              <a:rPr lang="en-US" dirty="0"/>
              <a:t>Foot</a:t>
            </a:r>
          </a:p>
          <a:p>
            <a:r>
              <a:rPr lang="en-US" dirty="0"/>
              <a:t>Sole</a:t>
            </a:r>
          </a:p>
          <a:p>
            <a:r>
              <a:rPr lang="en-US" dirty="0"/>
              <a:t>Weather Helm</a:t>
            </a:r>
          </a:p>
          <a:p>
            <a:r>
              <a:rPr lang="en-US" dirty="0"/>
              <a:t>Nun</a:t>
            </a:r>
          </a:p>
          <a:p>
            <a:r>
              <a:rPr lang="en-US" dirty="0"/>
              <a:t>Can</a:t>
            </a:r>
          </a:p>
          <a:p>
            <a:r>
              <a:rPr lang="en-US" dirty="0"/>
              <a:t>Clew</a:t>
            </a:r>
          </a:p>
          <a:p>
            <a:r>
              <a:rPr lang="en-US" dirty="0"/>
              <a:t>Port</a:t>
            </a:r>
          </a:p>
          <a:p>
            <a:r>
              <a:rPr lang="en-US" dirty="0"/>
              <a:t>Starboard</a:t>
            </a:r>
          </a:p>
          <a:p>
            <a:r>
              <a:rPr lang="en-US" dirty="0"/>
              <a:t>Jive</a:t>
            </a:r>
          </a:p>
          <a:p>
            <a:r>
              <a:rPr lang="en-US" dirty="0"/>
              <a:t>Tack</a:t>
            </a:r>
          </a:p>
        </p:txBody>
      </p:sp>
    </p:spTree>
    <p:extLst>
      <p:ext uri="{BB962C8B-B14F-4D97-AF65-F5344CB8AC3E}">
        <p14:creationId xmlns:p14="http://schemas.microsoft.com/office/powerpoint/2010/main" val="184225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06375"/>
            <a:ext cx="8229600" cy="857250"/>
          </a:xfrm>
        </p:spPr>
        <p:txBody>
          <a:bodyPr/>
          <a:lstStyle/>
          <a:p>
            <a:r>
              <a:rPr lang="en-US" dirty="0"/>
              <a:t>Container Lingua Franca	</a:t>
            </a:r>
          </a:p>
        </p:txBody>
      </p:sp>
      <p:sp>
        <p:nvSpPr>
          <p:cNvPr id="3" name="Content Placeholder 2"/>
          <p:cNvSpPr>
            <a:spLocks noGrp="1"/>
          </p:cNvSpPr>
          <p:nvPr>
            <p:ph idx="4294967295"/>
          </p:nvPr>
        </p:nvSpPr>
        <p:spPr>
          <a:xfrm>
            <a:off x="533400" y="1200150"/>
            <a:ext cx="8229600" cy="3394075"/>
          </a:xfrm>
        </p:spPr>
        <p:txBody>
          <a:bodyPr numCol="2">
            <a:normAutofit fontScale="55000" lnSpcReduction="20000"/>
          </a:bodyPr>
          <a:lstStyle/>
          <a:p>
            <a:r>
              <a:rPr lang="en-US" dirty="0"/>
              <a:t>Image</a:t>
            </a:r>
          </a:p>
          <a:p>
            <a:r>
              <a:rPr lang="en-US" dirty="0"/>
              <a:t>Container</a:t>
            </a:r>
          </a:p>
          <a:p>
            <a:r>
              <a:rPr lang="en-US" dirty="0"/>
              <a:t>Build, Run, Compose</a:t>
            </a:r>
          </a:p>
          <a:p>
            <a:r>
              <a:rPr lang="en-US" dirty="0"/>
              <a:t>Layers</a:t>
            </a:r>
          </a:p>
          <a:p>
            <a:r>
              <a:rPr lang="en-US" dirty="0"/>
              <a:t>Host</a:t>
            </a:r>
          </a:p>
          <a:p>
            <a:r>
              <a:rPr lang="en-US" dirty="0"/>
              <a:t>Labels</a:t>
            </a:r>
          </a:p>
          <a:p>
            <a:r>
              <a:rPr lang="en-US" dirty="0"/>
              <a:t>Registry</a:t>
            </a:r>
          </a:p>
          <a:p>
            <a:r>
              <a:rPr lang="en-US" dirty="0"/>
              <a:t>Swarm</a:t>
            </a:r>
          </a:p>
          <a:p>
            <a:r>
              <a:rPr lang="en-US" dirty="0"/>
              <a:t>Volume Driver</a:t>
            </a:r>
          </a:p>
          <a:p>
            <a:r>
              <a:rPr lang="en-US" dirty="0"/>
              <a:t>Container Services </a:t>
            </a:r>
            <a:br>
              <a:rPr lang="en-US" dirty="0"/>
            </a:br>
            <a:r>
              <a:rPr lang="en-US" sz="2100" dirty="0"/>
              <a:t>(Azure, Amazon, Google)</a:t>
            </a:r>
          </a:p>
          <a:p>
            <a:r>
              <a:rPr lang="en-US" dirty="0"/>
              <a:t>Scheduler</a:t>
            </a:r>
          </a:p>
          <a:p>
            <a:r>
              <a:rPr lang="en-US" dirty="0"/>
              <a:t>Orchestration</a:t>
            </a:r>
          </a:p>
          <a:p>
            <a:r>
              <a:rPr lang="en-US" dirty="0"/>
              <a:t>Task</a:t>
            </a:r>
          </a:p>
          <a:p>
            <a:r>
              <a:rPr lang="en-US" dirty="0"/>
              <a:t>POD</a:t>
            </a:r>
          </a:p>
          <a:p>
            <a:r>
              <a:rPr lang="en-US" dirty="0"/>
              <a:t>Service</a:t>
            </a:r>
          </a:p>
          <a:p>
            <a:r>
              <a:rPr lang="en-US" dirty="0"/>
              <a:t>Docker-Machine</a:t>
            </a:r>
          </a:p>
          <a:p>
            <a:r>
              <a:rPr lang="en-US" dirty="0"/>
              <a:t>Docker-Compose</a:t>
            </a:r>
          </a:p>
          <a:p>
            <a:r>
              <a:rPr lang="en-US" dirty="0"/>
              <a:t>dockerfile</a:t>
            </a:r>
          </a:p>
          <a:p>
            <a:r>
              <a:rPr lang="en-US" dirty="0"/>
              <a:t>docker-</a:t>
            </a:r>
            <a:r>
              <a:rPr lang="en-US" dirty="0" err="1"/>
              <a:t>compose.yml</a:t>
            </a:r>
            <a:endParaRPr lang="en-US" dirty="0"/>
          </a:p>
          <a:p>
            <a:r>
              <a:rPr lang="en-US" dirty="0"/>
              <a:t>Ports</a:t>
            </a:r>
          </a:p>
          <a:p>
            <a:r>
              <a:rPr lang="en-US" dirty="0"/>
              <a:t>Labels &amp; Tags</a:t>
            </a:r>
          </a:p>
          <a:p>
            <a:endParaRPr lang="en-US" dirty="0"/>
          </a:p>
          <a:p>
            <a:endParaRPr lang="en-US" dirty="0"/>
          </a:p>
        </p:txBody>
      </p:sp>
    </p:spTree>
    <p:extLst>
      <p:ext uri="{BB962C8B-B14F-4D97-AF65-F5344CB8AC3E}">
        <p14:creationId xmlns:p14="http://schemas.microsoft.com/office/powerpoint/2010/main" val="159020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Start on Earth – Docker Hello-World</a:t>
            </a:r>
          </a:p>
        </p:txBody>
      </p:sp>
      <p:sp>
        <p:nvSpPr>
          <p:cNvPr id="3" name="Content Placeholder 2"/>
          <p:cNvSpPr>
            <a:spLocks noGrp="1"/>
          </p:cNvSpPr>
          <p:nvPr>
            <p:ph idx="1"/>
          </p:nvPr>
        </p:nvSpPr>
        <p:spPr>
          <a:xfrm>
            <a:off x="457200" y="1200151"/>
            <a:ext cx="5867400" cy="609599"/>
          </a:xfrm>
        </p:spPr>
        <p:txBody>
          <a:bodyPr/>
          <a:lstStyle/>
          <a:p>
            <a:r>
              <a:rPr lang="en-US" dirty="0"/>
              <a:t>Docker Containers and VMs</a:t>
            </a:r>
          </a:p>
        </p:txBody>
      </p:sp>
      <p:sp>
        <p:nvSpPr>
          <p:cNvPr id="4" name="Rectangle 3"/>
          <p:cNvSpPr/>
          <p:nvPr/>
        </p:nvSpPr>
        <p:spPr>
          <a:xfrm>
            <a:off x="304800" y="1701304"/>
            <a:ext cx="8686800" cy="33850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b"/>
          <a:lstStyle/>
          <a:p>
            <a:r>
              <a:rPr lang="en-US" dirty="0"/>
              <a:t>Host OS - Hardware</a:t>
            </a:r>
          </a:p>
        </p:txBody>
      </p:sp>
      <p:sp>
        <p:nvSpPr>
          <p:cNvPr id="5" name="Rectangle 4"/>
          <p:cNvSpPr/>
          <p:nvPr/>
        </p:nvSpPr>
        <p:spPr>
          <a:xfrm>
            <a:off x="457200" y="1899386"/>
            <a:ext cx="8382000" cy="281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b"/>
          <a:lstStyle/>
          <a:p>
            <a:r>
              <a:rPr lang="en-US" dirty="0"/>
              <a:t>Hyper Visor</a:t>
            </a:r>
          </a:p>
        </p:txBody>
      </p:sp>
      <p:sp>
        <p:nvSpPr>
          <p:cNvPr id="6" name="Rectangle 5"/>
          <p:cNvSpPr/>
          <p:nvPr/>
        </p:nvSpPr>
        <p:spPr>
          <a:xfrm>
            <a:off x="609600" y="2086587"/>
            <a:ext cx="4800601" cy="223658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b"/>
          <a:lstStyle/>
          <a:p>
            <a:r>
              <a:rPr lang="en-US" dirty="0"/>
              <a:t>Guest OS #1 (Virtual Machine)</a:t>
            </a:r>
          </a:p>
        </p:txBody>
      </p:sp>
      <p:sp>
        <p:nvSpPr>
          <p:cNvPr id="7" name="Rectangle 6"/>
          <p:cNvSpPr/>
          <p:nvPr/>
        </p:nvSpPr>
        <p:spPr>
          <a:xfrm>
            <a:off x="761998" y="2280109"/>
            <a:ext cx="4495801" cy="162698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b"/>
          <a:lstStyle/>
          <a:p>
            <a:r>
              <a:rPr lang="en-US" dirty="0"/>
              <a:t>Docker Daemon</a:t>
            </a:r>
          </a:p>
        </p:txBody>
      </p:sp>
      <p:sp>
        <p:nvSpPr>
          <p:cNvPr id="8" name="Rectangle 7"/>
          <p:cNvSpPr/>
          <p:nvPr/>
        </p:nvSpPr>
        <p:spPr>
          <a:xfrm>
            <a:off x="5562600" y="2086587"/>
            <a:ext cx="3124202" cy="223658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b"/>
          <a:lstStyle/>
          <a:p>
            <a:r>
              <a:rPr lang="en-US" dirty="0"/>
              <a:t>Guest OS #2</a:t>
            </a:r>
          </a:p>
        </p:txBody>
      </p:sp>
      <p:grpSp>
        <p:nvGrpSpPr>
          <p:cNvPr id="15" name="Group 14"/>
          <p:cNvGrpSpPr/>
          <p:nvPr/>
        </p:nvGrpSpPr>
        <p:grpSpPr>
          <a:xfrm>
            <a:off x="1066800" y="2310903"/>
            <a:ext cx="770837" cy="431769"/>
            <a:chOff x="990600" y="3101836"/>
            <a:chExt cx="838200" cy="469501"/>
          </a:xfrm>
        </p:grpSpPr>
        <p:pic>
          <p:nvPicPr>
            <p:cNvPr id="10" name="Picture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13" name="Rectangle 12"/>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1883741" y="2310918"/>
            <a:ext cx="770837" cy="431769"/>
            <a:chOff x="990600" y="3101836"/>
            <a:chExt cx="838200" cy="469501"/>
          </a:xfrm>
        </p:grpSpPr>
        <p:pic>
          <p:nvPicPr>
            <p:cNvPr id="18" name="Picture 1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19" name="Rectangle 18"/>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2700682" y="2310903"/>
            <a:ext cx="770837" cy="431769"/>
            <a:chOff x="990600" y="3101836"/>
            <a:chExt cx="838200" cy="469501"/>
          </a:xfrm>
        </p:grpSpPr>
        <p:pic>
          <p:nvPicPr>
            <p:cNvPr id="21" name="Picture 20"/>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22" name="Rectangle 21"/>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3517622" y="2310947"/>
            <a:ext cx="770837" cy="431769"/>
            <a:chOff x="990600" y="3101836"/>
            <a:chExt cx="838200" cy="469501"/>
          </a:xfrm>
        </p:grpSpPr>
        <p:pic>
          <p:nvPicPr>
            <p:cNvPr id="24" name="Picture 2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25" name="Rectangle 24"/>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4334563" y="2310962"/>
            <a:ext cx="770837" cy="431769"/>
            <a:chOff x="990600" y="3101836"/>
            <a:chExt cx="838200" cy="469501"/>
          </a:xfrm>
        </p:grpSpPr>
        <p:pic>
          <p:nvPicPr>
            <p:cNvPr id="27" name="Picture 2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28" name="Rectangle 27"/>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1066800" y="2725284"/>
            <a:ext cx="770837" cy="431769"/>
            <a:chOff x="990600" y="3101836"/>
            <a:chExt cx="838200" cy="469501"/>
          </a:xfrm>
        </p:grpSpPr>
        <p:pic>
          <p:nvPicPr>
            <p:cNvPr id="30" name="Picture 2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31" name="Rectangle 30"/>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1883741" y="2725298"/>
            <a:ext cx="770837" cy="431769"/>
            <a:chOff x="990600" y="3101836"/>
            <a:chExt cx="838200" cy="469501"/>
          </a:xfrm>
        </p:grpSpPr>
        <p:pic>
          <p:nvPicPr>
            <p:cNvPr id="33" name="Picture 3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34" name="Rectangle 33"/>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2700682" y="2725313"/>
            <a:ext cx="770837" cy="431769"/>
            <a:chOff x="990600" y="3101836"/>
            <a:chExt cx="838200" cy="469501"/>
          </a:xfrm>
        </p:grpSpPr>
        <p:pic>
          <p:nvPicPr>
            <p:cNvPr id="36" name="Picture 3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37" name="Rectangle 36"/>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p:cNvGrpSpPr/>
          <p:nvPr/>
        </p:nvGrpSpPr>
        <p:grpSpPr>
          <a:xfrm>
            <a:off x="3517622" y="2725328"/>
            <a:ext cx="770837" cy="431769"/>
            <a:chOff x="990600" y="3101836"/>
            <a:chExt cx="838200" cy="469501"/>
          </a:xfrm>
        </p:grpSpPr>
        <p:pic>
          <p:nvPicPr>
            <p:cNvPr id="39" name="Picture 38"/>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40" name="Rectangle 39"/>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p:cNvGrpSpPr/>
          <p:nvPr/>
        </p:nvGrpSpPr>
        <p:grpSpPr>
          <a:xfrm>
            <a:off x="4334563" y="2725342"/>
            <a:ext cx="770837" cy="431769"/>
            <a:chOff x="990600" y="3101836"/>
            <a:chExt cx="838200" cy="469501"/>
          </a:xfrm>
        </p:grpSpPr>
        <p:pic>
          <p:nvPicPr>
            <p:cNvPr id="42" name="Picture 4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43" name="Rectangle 42"/>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p:cNvGrpSpPr/>
          <p:nvPr/>
        </p:nvGrpSpPr>
        <p:grpSpPr>
          <a:xfrm>
            <a:off x="1066800" y="3139664"/>
            <a:ext cx="770837" cy="431769"/>
            <a:chOff x="990600" y="3101836"/>
            <a:chExt cx="838200" cy="469501"/>
          </a:xfrm>
        </p:grpSpPr>
        <p:pic>
          <p:nvPicPr>
            <p:cNvPr id="45" name="Picture 4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46" name="Rectangle 45"/>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1883741" y="3139679"/>
            <a:ext cx="770837" cy="431769"/>
            <a:chOff x="990600" y="3101836"/>
            <a:chExt cx="838200" cy="469501"/>
          </a:xfrm>
        </p:grpSpPr>
        <p:pic>
          <p:nvPicPr>
            <p:cNvPr id="48" name="Picture 4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49" name="Rectangle 48"/>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2700682" y="3139694"/>
            <a:ext cx="770837" cy="431769"/>
            <a:chOff x="990600" y="3101836"/>
            <a:chExt cx="838200" cy="469501"/>
          </a:xfrm>
        </p:grpSpPr>
        <p:pic>
          <p:nvPicPr>
            <p:cNvPr id="51" name="Picture 50"/>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52" name="Rectangle 51"/>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p:cNvGrpSpPr/>
          <p:nvPr/>
        </p:nvGrpSpPr>
        <p:grpSpPr>
          <a:xfrm>
            <a:off x="3517622" y="3139708"/>
            <a:ext cx="770837" cy="431769"/>
            <a:chOff x="990600" y="3101836"/>
            <a:chExt cx="838200" cy="469501"/>
          </a:xfrm>
        </p:grpSpPr>
        <p:pic>
          <p:nvPicPr>
            <p:cNvPr id="54" name="Picture 5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55" name="Rectangle 54"/>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p:cNvGrpSpPr/>
          <p:nvPr/>
        </p:nvGrpSpPr>
        <p:grpSpPr>
          <a:xfrm>
            <a:off x="4334563" y="3139723"/>
            <a:ext cx="770837" cy="431769"/>
            <a:chOff x="990600" y="3101836"/>
            <a:chExt cx="838200" cy="469501"/>
          </a:xfrm>
        </p:grpSpPr>
        <p:pic>
          <p:nvPicPr>
            <p:cNvPr id="57" name="Picture 5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58" name="Rectangle 57"/>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7509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nodeType="withEffect">
                                  <p:stCondLst>
                                    <p:cond delay="6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nodeType="withEffect">
                                  <p:stCondLst>
                                    <p:cond delay="20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nodeType="withEffect">
                                  <p:stCondLst>
                                    <p:cond delay="160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0" presetClass="entr" presetSubtype="0" fill="hold" nodeType="withEffect">
                                  <p:stCondLst>
                                    <p:cond delay="60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par>
                                <p:cTn id="45" presetID="10" presetClass="entr" presetSubtype="0" fill="hold" nodeType="withEffect">
                                  <p:stCondLst>
                                    <p:cond delay="110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par>
                                <p:cTn id="48" presetID="10" presetClass="entr" presetSubtype="0" fill="hold" nodeType="withEffect">
                                  <p:stCondLst>
                                    <p:cond delay="20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par>
                                <p:cTn id="51" presetID="10" presetClass="entr" presetSubtype="0" fill="hold" nodeType="withEffect">
                                  <p:stCondLst>
                                    <p:cond delay="250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500"/>
                                        <p:tgtEl>
                                          <p:spTgt spid="35"/>
                                        </p:tgtEl>
                                      </p:cBhvr>
                                    </p:animEffect>
                                  </p:childTnLst>
                                </p:cTn>
                              </p:par>
                              <p:par>
                                <p:cTn id="54" presetID="10" presetClass="entr" presetSubtype="0" fill="hold" nodeType="withEffect">
                                  <p:stCondLst>
                                    <p:cond delay="80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500"/>
                                        <p:tgtEl>
                                          <p:spTgt spid="38"/>
                                        </p:tgtEl>
                                      </p:cBhvr>
                                    </p:animEffect>
                                  </p:childTnLst>
                                </p:cTn>
                              </p:par>
                              <p:par>
                                <p:cTn id="57" presetID="10" presetClass="entr" presetSubtype="0" fill="hold" nodeType="withEffect">
                                  <p:stCondLst>
                                    <p:cond delay="300"/>
                                  </p:stCondLst>
                                  <p:childTnLst>
                                    <p:set>
                                      <p:cBhvr>
                                        <p:cTn id="58" dur="1" fill="hold">
                                          <p:stCondLst>
                                            <p:cond delay="0"/>
                                          </p:stCondLst>
                                        </p:cTn>
                                        <p:tgtEl>
                                          <p:spTgt spid="41"/>
                                        </p:tgtEl>
                                        <p:attrNameLst>
                                          <p:attrName>style.visibility</p:attrName>
                                        </p:attrNameLst>
                                      </p:cBhvr>
                                      <p:to>
                                        <p:strVal val="visible"/>
                                      </p:to>
                                    </p:set>
                                    <p:animEffect transition="in" filter="fade">
                                      <p:cBhvr>
                                        <p:cTn id="59" dur="500"/>
                                        <p:tgtEl>
                                          <p:spTgt spid="41"/>
                                        </p:tgtEl>
                                      </p:cBhvr>
                                    </p:animEffect>
                                  </p:childTnLst>
                                </p:cTn>
                              </p:par>
                              <p:par>
                                <p:cTn id="60" presetID="10" presetClass="entr" presetSubtype="0" fill="hold" nodeType="withEffect">
                                  <p:stCondLst>
                                    <p:cond delay="1700"/>
                                  </p:stCondLst>
                                  <p:childTnLst>
                                    <p:set>
                                      <p:cBhvr>
                                        <p:cTn id="61" dur="1" fill="hold">
                                          <p:stCondLst>
                                            <p:cond delay="0"/>
                                          </p:stCondLst>
                                        </p:cTn>
                                        <p:tgtEl>
                                          <p:spTgt spid="44"/>
                                        </p:tgtEl>
                                        <p:attrNameLst>
                                          <p:attrName>style.visibility</p:attrName>
                                        </p:attrNameLst>
                                      </p:cBhvr>
                                      <p:to>
                                        <p:strVal val="visible"/>
                                      </p:to>
                                    </p:set>
                                    <p:animEffect transition="in" filter="fade">
                                      <p:cBhvr>
                                        <p:cTn id="62" dur="500"/>
                                        <p:tgtEl>
                                          <p:spTgt spid="44"/>
                                        </p:tgtEl>
                                      </p:cBhvr>
                                    </p:animEffect>
                                  </p:childTnLst>
                                </p:cTn>
                              </p:par>
                              <p:par>
                                <p:cTn id="63" presetID="10" presetClass="entr" presetSubtype="0" fill="hold" nodeType="withEffect">
                                  <p:stCondLst>
                                    <p:cond delay="2300"/>
                                  </p:stCondLst>
                                  <p:childTnLst>
                                    <p:set>
                                      <p:cBhvr>
                                        <p:cTn id="64" dur="1" fill="hold">
                                          <p:stCondLst>
                                            <p:cond delay="0"/>
                                          </p:stCondLst>
                                        </p:cTn>
                                        <p:tgtEl>
                                          <p:spTgt spid="47"/>
                                        </p:tgtEl>
                                        <p:attrNameLst>
                                          <p:attrName>style.visibility</p:attrName>
                                        </p:attrNameLst>
                                      </p:cBhvr>
                                      <p:to>
                                        <p:strVal val="visible"/>
                                      </p:to>
                                    </p:set>
                                    <p:animEffect transition="in" filter="fade">
                                      <p:cBhvr>
                                        <p:cTn id="65" dur="500"/>
                                        <p:tgtEl>
                                          <p:spTgt spid="47"/>
                                        </p:tgtEl>
                                      </p:cBhvr>
                                    </p:animEffect>
                                  </p:childTnLst>
                                </p:cTn>
                              </p:par>
                              <p:par>
                                <p:cTn id="66" presetID="10" presetClass="entr" presetSubtype="0" fill="hold" nodeType="withEffect">
                                  <p:stCondLst>
                                    <p:cond delay="300"/>
                                  </p:stCondLst>
                                  <p:childTnLst>
                                    <p:set>
                                      <p:cBhvr>
                                        <p:cTn id="67" dur="1" fill="hold">
                                          <p:stCondLst>
                                            <p:cond delay="0"/>
                                          </p:stCondLst>
                                        </p:cTn>
                                        <p:tgtEl>
                                          <p:spTgt spid="50"/>
                                        </p:tgtEl>
                                        <p:attrNameLst>
                                          <p:attrName>style.visibility</p:attrName>
                                        </p:attrNameLst>
                                      </p:cBhvr>
                                      <p:to>
                                        <p:strVal val="visible"/>
                                      </p:to>
                                    </p:set>
                                    <p:animEffect transition="in" filter="fade">
                                      <p:cBhvr>
                                        <p:cTn id="68" dur="500"/>
                                        <p:tgtEl>
                                          <p:spTgt spid="50"/>
                                        </p:tgtEl>
                                      </p:cBhvr>
                                    </p:animEffect>
                                  </p:childTnLst>
                                </p:cTn>
                              </p:par>
                              <p:par>
                                <p:cTn id="69" presetID="10" presetClass="entr" presetSubtype="0" fill="hold" nodeType="withEffect">
                                  <p:stCondLst>
                                    <p:cond delay="140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500"/>
                                        <p:tgtEl>
                                          <p:spTgt spid="53"/>
                                        </p:tgtEl>
                                      </p:cBhvr>
                                    </p:animEffect>
                                  </p:childTnLst>
                                </p:cTn>
                              </p:par>
                              <p:par>
                                <p:cTn id="72" presetID="10" presetClass="entr" presetSubtype="0" fill="hold" nodeType="withEffect">
                                  <p:stCondLst>
                                    <p:cond delay="250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576979" y="4349475"/>
            <a:ext cx="3302543" cy="330254"/>
          </a:xfrm>
          <a:prstGeom prst="rect">
            <a:avLst/>
          </a:prstGeom>
          <a:solidFill>
            <a:srgbClr val="FFFFFF"/>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505050"/>
                </a:solidFill>
                <a:effectLst/>
                <a:uLnTx/>
                <a:uFillTx/>
                <a:latin typeface="Segoe UI"/>
                <a:ea typeface="+mn-ea"/>
                <a:cs typeface="+mn-cs"/>
              </a:rPr>
              <a:t>Server</a:t>
            </a:r>
          </a:p>
        </p:txBody>
      </p:sp>
      <p:sp>
        <p:nvSpPr>
          <p:cNvPr id="63" name="Rectangle 62"/>
          <p:cNvSpPr/>
          <p:nvPr/>
        </p:nvSpPr>
        <p:spPr>
          <a:xfrm>
            <a:off x="576979" y="4019221"/>
            <a:ext cx="3302543" cy="330254"/>
          </a:xfrm>
          <a:prstGeom prst="rect">
            <a:avLst/>
          </a:prstGeom>
          <a:solidFill>
            <a:srgbClr val="0078D7"/>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Host OS</a:t>
            </a:r>
          </a:p>
        </p:txBody>
      </p:sp>
      <p:sp>
        <p:nvSpPr>
          <p:cNvPr id="64" name="Rectangle 63"/>
          <p:cNvSpPr/>
          <p:nvPr/>
        </p:nvSpPr>
        <p:spPr>
          <a:xfrm>
            <a:off x="576979" y="3688967"/>
            <a:ext cx="3302543" cy="330254"/>
          </a:xfrm>
          <a:prstGeom prst="rect">
            <a:avLst/>
          </a:prstGeom>
          <a:solidFill>
            <a:srgbClr val="FFB900"/>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Hypervisor</a:t>
            </a:r>
          </a:p>
        </p:txBody>
      </p:sp>
      <p:sp>
        <p:nvSpPr>
          <p:cNvPr id="65" name="Rectangle 64"/>
          <p:cNvSpPr/>
          <p:nvPr/>
        </p:nvSpPr>
        <p:spPr>
          <a:xfrm>
            <a:off x="4644719" y="4349475"/>
            <a:ext cx="3302543" cy="330254"/>
          </a:xfrm>
          <a:prstGeom prst="rect">
            <a:avLst/>
          </a:prstGeom>
          <a:solidFill>
            <a:srgbClr val="FFFFFF"/>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505050"/>
                </a:solidFill>
                <a:effectLst/>
                <a:uLnTx/>
                <a:uFillTx/>
                <a:latin typeface="Segoe UI"/>
                <a:ea typeface="+mn-ea"/>
                <a:cs typeface="+mn-cs"/>
              </a:rPr>
              <a:t>Server</a:t>
            </a:r>
          </a:p>
        </p:txBody>
      </p:sp>
      <p:sp>
        <p:nvSpPr>
          <p:cNvPr id="66" name="Rectangle 65"/>
          <p:cNvSpPr/>
          <p:nvPr/>
        </p:nvSpPr>
        <p:spPr>
          <a:xfrm>
            <a:off x="4644719" y="4019221"/>
            <a:ext cx="3302543" cy="330254"/>
          </a:xfrm>
          <a:prstGeom prst="rect">
            <a:avLst/>
          </a:prstGeom>
          <a:solidFill>
            <a:srgbClr val="0078D7"/>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Host OS</a:t>
            </a:r>
          </a:p>
        </p:txBody>
      </p:sp>
      <p:sp>
        <p:nvSpPr>
          <p:cNvPr id="67" name="Rectangle 66"/>
          <p:cNvSpPr/>
          <p:nvPr/>
        </p:nvSpPr>
        <p:spPr>
          <a:xfrm>
            <a:off x="4644719" y="3688967"/>
            <a:ext cx="3302543" cy="330254"/>
          </a:xfrm>
          <a:prstGeom prst="rect">
            <a:avLst/>
          </a:prstGeom>
          <a:solidFill>
            <a:srgbClr val="5C2D91"/>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Docker Engine</a:t>
            </a:r>
          </a:p>
        </p:txBody>
      </p:sp>
      <p:sp>
        <p:nvSpPr>
          <p:cNvPr id="68" name="Rectangle 67"/>
          <p:cNvSpPr/>
          <p:nvPr/>
        </p:nvSpPr>
        <p:spPr>
          <a:xfrm>
            <a:off x="576980" y="1862855"/>
            <a:ext cx="738216" cy="1826112"/>
          </a:xfrm>
          <a:prstGeom prst="rect">
            <a:avLst/>
          </a:prstGeom>
          <a:solidFill>
            <a:srgbClr val="D83B01"/>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Guest OS</a:t>
            </a:r>
          </a:p>
        </p:txBody>
      </p:sp>
      <p:sp>
        <p:nvSpPr>
          <p:cNvPr id="69" name="Rectangle 68"/>
          <p:cNvSpPr/>
          <p:nvPr/>
        </p:nvSpPr>
        <p:spPr>
          <a:xfrm>
            <a:off x="1859144" y="1862855"/>
            <a:ext cx="738216" cy="1826112"/>
          </a:xfrm>
          <a:prstGeom prst="rect">
            <a:avLst/>
          </a:prstGeom>
          <a:solidFill>
            <a:srgbClr val="D83B01"/>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Guest OS</a:t>
            </a:r>
          </a:p>
        </p:txBody>
      </p:sp>
      <p:sp>
        <p:nvSpPr>
          <p:cNvPr id="70" name="Rectangle 69"/>
          <p:cNvSpPr/>
          <p:nvPr/>
        </p:nvSpPr>
        <p:spPr>
          <a:xfrm>
            <a:off x="3141307" y="1862855"/>
            <a:ext cx="738216" cy="1826112"/>
          </a:xfrm>
          <a:prstGeom prst="rect">
            <a:avLst/>
          </a:prstGeom>
          <a:solidFill>
            <a:srgbClr val="D83B01"/>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Guest OS</a:t>
            </a:r>
          </a:p>
        </p:txBody>
      </p:sp>
      <p:sp>
        <p:nvSpPr>
          <p:cNvPr id="71" name="Rectangle 70"/>
          <p:cNvSpPr/>
          <p:nvPr/>
        </p:nvSpPr>
        <p:spPr>
          <a:xfrm>
            <a:off x="576980" y="1318907"/>
            <a:ext cx="739295" cy="543948"/>
          </a:xfrm>
          <a:prstGeom prst="rect">
            <a:avLst/>
          </a:prstGeom>
          <a:solidFill>
            <a:srgbClr val="BAD80A"/>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mn-ea"/>
                <a:cs typeface="+mn-cs"/>
              </a:rPr>
              <a:t>Bins/Libs</a:t>
            </a:r>
            <a:endParaRPr kumimoji="0" lang="en-US" sz="1200" b="0" i="0" u="none" strike="noStrike" kern="0" cap="none" spc="0" normalizeH="0" baseline="0" noProof="0" dirty="0">
              <a:ln>
                <a:noFill/>
              </a:ln>
              <a:solidFill>
                <a:srgbClr val="FFFFFF"/>
              </a:solidFill>
              <a:effectLst/>
              <a:uLnTx/>
              <a:uFillTx/>
              <a:latin typeface="Segoe UI"/>
              <a:ea typeface="+mn-ea"/>
              <a:cs typeface="+mn-cs"/>
            </a:endParaRPr>
          </a:p>
        </p:txBody>
      </p:sp>
      <p:sp>
        <p:nvSpPr>
          <p:cNvPr id="72" name="Rectangle 71"/>
          <p:cNvSpPr/>
          <p:nvPr/>
        </p:nvSpPr>
        <p:spPr>
          <a:xfrm>
            <a:off x="1857522" y="1318905"/>
            <a:ext cx="739295" cy="543948"/>
          </a:xfrm>
          <a:prstGeom prst="rect">
            <a:avLst/>
          </a:prstGeom>
          <a:solidFill>
            <a:srgbClr val="BAD80A"/>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mn-ea"/>
                <a:cs typeface="+mn-cs"/>
              </a:rPr>
              <a:t>Bins/Libs</a:t>
            </a:r>
          </a:p>
        </p:txBody>
      </p:sp>
      <p:sp>
        <p:nvSpPr>
          <p:cNvPr id="73" name="Rectangle 72"/>
          <p:cNvSpPr/>
          <p:nvPr/>
        </p:nvSpPr>
        <p:spPr>
          <a:xfrm>
            <a:off x="3140227" y="1318907"/>
            <a:ext cx="739295" cy="543948"/>
          </a:xfrm>
          <a:prstGeom prst="rect">
            <a:avLst/>
          </a:prstGeom>
          <a:solidFill>
            <a:srgbClr val="505050"/>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mn-ea"/>
                <a:cs typeface="+mn-cs"/>
              </a:rPr>
              <a:t>Bins/Libs</a:t>
            </a:r>
          </a:p>
        </p:txBody>
      </p:sp>
      <p:sp>
        <p:nvSpPr>
          <p:cNvPr id="74" name="Rectangle 73"/>
          <p:cNvSpPr/>
          <p:nvPr/>
        </p:nvSpPr>
        <p:spPr>
          <a:xfrm>
            <a:off x="573737" y="250437"/>
            <a:ext cx="739295" cy="1068468"/>
          </a:xfrm>
          <a:prstGeom prst="rect">
            <a:avLst/>
          </a:prstGeom>
          <a:solidFill>
            <a:srgbClr val="002050"/>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A</a:t>
            </a:r>
          </a:p>
        </p:txBody>
      </p:sp>
      <p:sp>
        <p:nvSpPr>
          <p:cNvPr id="75" name="Rectangle 74"/>
          <p:cNvSpPr/>
          <p:nvPr/>
        </p:nvSpPr>
        <p:spPr>
          <a:xfrm>
            <a:off x="1853198" y="260151"/>
            <a:ext cx="739295" cy="1068468"/>
          </a:xfrm>
          <a:prstGeom prst="rect">
            <a:avLst/>
          </a:prstGeom>
          <a:solidFill>
            <a:srgbClr val="002050"/>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A’</a:t>
            </a:r>
          </a:p>
        </p:txBody>
      </p:sp>
      <p:sp>
        <p:nvSpPr>
          <p:cNvPr id="76" name="Rectangle 75"/>
          <p:cNvSpPr/>
          <p:nvPr/>
        </p:nvSpPr>
        <p:spPr>
          <a:xfrm>
            <a:off x="3140227" y="260151"/>
            <a:ext cx="739295" cy="1068468"/>
          </a:xfrm>
          <a:prstGeom prst="rect">
            <a:avLst/>
          </a:prstGeom>
          <a:solidFill>
            <a:srgbClr val="002050"/>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B</a:t>
            </a:r>
          </a:p>
        </p:txBody>
      </p:sp>
      <p:sp>
        <p:nvSpPr>
          <p:cNvPr id="77" name="Rectangle 76"/>
          <p:cNvSpPr/>
          <p:nvPr/>
        </p:nvSpPr>
        <p:spPr>
          <a:xfrm>
            <a:off x="4644720" y="3475273"/>
            <a:ext cx="788940" cy="207217"/>
          </a:xfrm>
          <a:prstGeom prst="rect">
            <a:avLst/>
          </a:prstGeom>
          <a:solidFill>
            <a:srgbClr val="BAD80A"/>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Bins/Libs</a:t>
            </a:r>
          </a:p>
        </p:txBody>
      </p:sp>
      <p:sp>
        <p:nvSpPr>
          <p:cNvPr id="78" name="Rectangle 77"/>
          <p:cNvSpPr/>
          <p:nvPr/>
        </p:nvSpPr>
        <p:spPr>
          <a:xfrm>
            <a:off x="5530792" y="3475273"/>
            <a:ext cx="2416469" cy="213694"/>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Bins/Libs</a:t>
            </a:r>
          </a:p>
        </p:txBody>
      </p:sp>
      <p:sp>
        <p:nvSpPr>
          <p:cNvPr id="79" name="Rectangle 78"/>
          <p:cNvSpPr/>
          <p:nvPr/>
        </p:nvSpPr>
        <p:spPr>
          <a:xfrm>
            <a:off x="4644719" y="2490986"/>
            <a:ext cx="303272" cy="981049"/>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A</a:t>
            </a:r>
          </a:p>
        </p:txBody>
      </p:sp>
      <p:sp>
        <p:nvSpPr>
          <p:cNvPr id="80" name="Rectangle 79"/>
          <p:cNvSpPr/>
          <p:nvPr/>
        </p:nvSpPr>
        <p:spPr>
          <a:xfrm>
            <a:off x="5130927" y="2494222"/>
            <a:ext cx="303272" cy="981049"/>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A’</a:t>
            </a:r>
          </a:p>
        </p:txBody>
      </p:sp>
      <p:sp>
        <p:nvSpPr>
          <p:cNvPr id="81" name="Rectangle 80"/>
          <p:cNvSpPr/>
          <p:nvPr/>
        </p:nvSpPr>
        <p:spPr>
          <a:xfrm>
            <a:off x="5530794" y="2490985"/>
            <a:ext cx="303272" cy="981049"/>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B</a:t>
            </a:r>
          </a:p>
        </p:txBody>
      </p:sp>
      <p:sp>
        <p:nvSpPr>
          <p:cNvPr id="82" name="Rectangle 81"/>
          <p:cNvSpPr/>
          <p:nvPr/>
        </p:nvSpPr>
        <p:spPr>
          <a:xfrm>
            <a:off x="5930660" y="2490984"/>
            <a:ext cx="303272" cy="981049"/>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B’</a:t>
            </a:r>
          </a:p>
        </p:txBody>
      </p:sp>
      <p:sp>
        <p:nvSpPr>
          <p:cNvPr id="83" name="Rectangle 82"/>
          <p:cNvSpPr/>
          <p:nvPr/>
        </p:nvSpPr>
        <p:spPr>
          <a:xfrm>
            <a:off x="6392047" y="2490984"/>
            <a:ext cx="303272" cy="981049"/>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B</a:t>
            </a:r>
          </a:p>
        </p:txBody>
      </p:sp>
      <p:sp>
        <p:nvSpPr>
          <p:cNvPr id="84" name="Rectangle 83"/>
          <p:cNvSpPr/>
          <p:nvPr/>
        </p:nvSpPr>
        <p:spPr>
          <a:xfrm>
            <a:off x="6791912" y="2490983"/>
            <a:ext cx="303272" cy="981049"/>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B’</a:t>
            </a:r>
          </a:p>
        </p:txBody>
      </p:sp>
      <p:sp>
        <p:nvSpPr>
          <p:cNvPr id="85" name="Rectangle 84"/>
          <p:cNvSpPr/>
          <p:nvPr/>
        </p:nvSpPr>
        <p:spPr>
          <a:xfrm>
            <a:off x="7237646" y="2490983"/>
            <a:ext cx="303272" cy="981049"/>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B</a:t>
            </a:r>
          </a:p>
        </p:txBody>
      </p:sp>
      <p:sp>
        <p:nvSpPr>
          <p:cNvPr id="86" name="Rectangle 85"/>
          <p:cNvSpPr/>
          <p:nvPr/>
        </p:nvSpPr>
        <p:spPr>
          <a:xfrm>
            <a:off x="7637513" y="2490982"/>
            <a:ext cx="303272" cy="981049"/>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B’</a:t>
            </a:r>
          </a:p>
        </p:txBody>
      </p:sp>
      <p:sp>
        <p:nvSpPr>
          <p:cNvPr id="87" name="TextBox 86"/>
          <p:cNvSpPr txBox="1"/>
          <p:nvPr/>
        </p:nvSpPr>
        <p:spPr>
          <a:xfrm>
            <a:off x="4578883" y="541838"/>
            <a:ext cx="3574517" cy="1569660"/>
          </a:xfrm>
          <a:prstGeom prst="rect">
            <a:avLst/>
          </a:prstGeom>
          <a:noFill/>
        </p:spPr>
        <p:txBody>
          <a:bodyPr wrap="square" rtlCol="0">
            <a:spAutoFit/>
          </a:bodyPr>
          <a:lstStyle/>
          <a:p>
            <a:pPr defTabSz="932742"/>
            <a:r>
              <a:rPr lang="en-US" sz="2400" dirty="0">
                <a:solidFill>
                  <a:schemeClr val="bg1"/>
                </a:solidFill>
                <a:latin typeface="Segoe UI"/>
              </a:rPr>
              <a:t>Containers are isolated, but share OS and, where appropriate, bins/libraries</a:t>
            </a:r>
          </a:p>
        </p:txBody>
      </p:sp>
    </p:spTree>
    <p:extLst>
      <p:ext uri="{BB962C8B-B14F-4D97-AF65-F5344CB8AC3E}">
        <p14:creationId xmlns:p14="http://schemas.microsoft.com/office/powerpoint/2010/main" val="3459329082"/>
      </p:ext>
    </p:extLst>
  </p:cSld>
  <p:clrMapOvr>
    <a:masterClrMapping/>
  </p:clrMapOvr>
</p:sld>
</file>

<file path=ppt/theme/theme1.xml><?xml version="1.0" encoding="utf-8"?>
<a:theme xmlns:a="http://schemas.openxmlformats.org/drawingml/2006/main" name="Visual Studio Live! Redmond 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2223</Words>
  <Application>Microsoft Office PowerPoint</Application>
  <PresentationFormat>On-screen Show (16:9)</PresentationFormat>
  <Paragraphs>680</Paragraphs>
  <Slides>53</Slides>
  <Notes>3</Notes>
  <HiddenSlides>7</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53</vt:i4>
      </vt:variant>
    </vt:vector>
  </HeadingPairs>
  <TitlesOfParts>
    <vt:vector size="63" baseType="lpstr">
      <vt:lpstr>Arial</vt:lpstr>
      <vt:lpstr>Calibri</vt:lpstr>
      <vt:lpstr>Consolas</vt:lpstr>
      <vt:lpstr>Lucida Console</vt:lpstr>
      <vt:lpstr>Segoe UI</vt:lpstr>
      <vt:lpstr>Times New Roman</vt:lpstr>
      <vt:lpstr>wf_segoe-ui_light</vt:lpstr>
      <vt:lpstr>Wingdings</vt:lpstr>
      <vt:lpstr>Visual Studio Live! Redmond 2014</vt:lpstr>
      <vt:lpstr>Custom Design</vt:lpstr>
      <vt:lpstr>PowerPoint Presentation</vt:lpstr>
      <vt:lpstr>PowerPoint Presentation</vt:lpstr>
      <vt:lpstr>Shipping Manifest</vt:lpstr>
      <vt:lpstr>PowerPoint Presentation</vt:lpstr>
      <vt:lpstr>PowerPoint Presentation</vt:lpstr>
      <vt:lpstr>Vocabulary </vt:lpstr>
      <vt:lpstr>Container Lingua Franca </vt:lpstr>
      <vt:lpstr>Start on Earth – Docker Hello-World</vt:lpstr>
      <vt:lpstr>PowerPoint Presentation</vt:lpstr>
      <vt:lpstr>Demo</vt:lpstr>
      <vt:lpstr>Cool, but where did busybox come from?</vt:lpstr>
      <vt:lpstr>Docker Registry</vt:lpstr>
      <vt:lpstr>Demo</vt:lpstr>
      <vt:lpstr>Docker API</vt:lpstr>
      <vt:lpstr>PowerPoint Presentation</vt:lpstr>
      <vt:lpstr>Building Docker Images</vt:lpstr>
      <vt:lpstr>Demo - build</vt:lpstr>
      <vt:lpstr>Docker build</vt:lpstr>
      <vt:lpstr>Demo - push</vt:lpstr>
      <vt:lpstr>PowerPoint Presentation</vt:lpstr>
      <vt:lpstr>Where are we?</vt:lpstr>
      <vt:lpstr>Networking</vt:lpstr>
      <vt:lpstr>Docker Layers</vt:lpstr>
      <vt:lpstr>Persistent Storage</vt:lpstr>
      <vt:lpstr>Docker Volume</vt:lpstr>
      <vt:lpstr>Docker Volume</vt:lpstr>
      <vt:lpstr>PowerPoint Presentation</vt:lpstr>
      <vt:lpstr>Working with multiple hosts</vt:lpstr>
      <vt:lpstr>Docker-Machine.exe</vt:lpstr>
      <vt:lpstr>Docker-Machine - Create</vt:lpstr>
      <vt:lpstr>PowerPoint Presentation</vt:lpstr>
      <vt:lpstr>Instancing Multiple Services</vt:lpstr>
      <vt:lpstr>Docker-Compose.exe</vt:lpstr>
      <vt:lpstr>Demo: Compose</vt:lpstr>
      <vt:lpstr>Docker compose</vt:lpstr>
      <vt:lpstr>PowerPoint Presentation</vt:lpstr>
      <vt:lpstr>Instancing Multiple Copies</vt:lpstr>
      <vt:lpstr>PowerPoint Presentation</vt:lpstr>
      <vt:lpstr>Load Balancing &amp; Fault Tolerance</vt:lpstr>
      <vt:lpstr>Distribution</vt:lpstr>
      <vt:lpstr>Container Workflow</vt:lpstr>
      <vt:lpstr>Container Workflow</vt:lpstr>
      <vt:lpstr>PowerPoint Presentation</vt:lpstr>
      <vt:lpstr>PowerPoint Presentation</vt:lpstr>
      <vt:lpstr>Docker Tools for Visual Studio</vt:lpstr>
      <vt:lpstr>PowerPoint Presentation</vt:lpstr>
      <vt:lpstr>PowerPoint Presentation</vt:lpstr>
      <vt:lpstr>Containers: a first class ARM resource</vt:lpstr>
      <vt:lpstr>Appendix</vt:lpstr>
      <vt:lpstr>Configuration Files </vt:lpstr>
      <vt:lpstr>Image Cache</vt:lpstr>
      <vt:lpstr>Docker Registry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2015-02-16T21:29:58Z</dcterms:created>
  <dcterms:modified xsi:type="dcterms:W3CDTF">2016-03-07T05:31:23Z</dcterms:modified>
</cp:coreProperties>
</file>